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83" r:id="rId5"/>
    <p:sldId id="286" r:id="rId6"/>
    <p:sldId id="313" r:id="rId7"/>
    <p:sldId id="260" r:id="rId8"/>
    <p:sldId id="288" r:id="rId9"/>
    <p:sldId id="293" r:id="rId10"/>
    <p:sldId id="289" r:id="rId11"/>
    <p:sldId id="292" r:id="rId12"/>
    <p:sldId id="290" r:id="rId13"/>
    <p:sldId id="291" r:id="rId14"/>
    <p:sldId id="294" r:id="rId15"/>
    <p:sldId id="296" r:id="rId16"/>
    <p:sldId id="295" r:id="rId17"/>
    <p:sldId id="297" r:id="rId18"/>
    <p:sldId id="298" r:id="rId19"/>
    <p:sldId id="264" r:id="rId20"/>
    <p:sldId id="287" r:id="rId21"/>
    <p:sldId id="285" r:id="rId22"/>
    <p:sldId id="301" r:id="rId23"/>
    <p:sldId id="303" r:id="rId24"/>
    <p:sldId id="300" r:id="rId25"/>
    <p:sldId id="299" r:id="rId26"/>
    <p:sldId id="302" r:id="rId27"/>
    <p:sldId id="304" r:id="rId28"/>
    <p:sldId id="305" r:id="rId29"/>
    <p:sldId id="306" r:id="rId30"/>
    <p:sldId id="307" r:id="rId31"/>
    <p:sldId id="308" r:id="rId32"/>
    <p:sldId id="284" r:id="rId33"/>
    <p:sldId id="273" r:id="rId34"/>
    <p:sldId id="309" r:id="rId35"/>
    <p:sldId id="311" r:id="rId36"/>
    <p:sldId id="312" r:id="rId37"/>
    <p:sldId id="28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CC"/>
    <a:srgbClr val="A2E0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93296810-A885-4BE3-A3E7-6D5BEEA58F35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533" autoAdjust="0"/>
    <p:restoredTop sz="85794" autoAdjust="0"/>
  </p:normalViewPr>
  <p:slideViewPr>
    <p:cSldViewPr snapToGrid="0">
      <p:cViewPr>
        <p:scale>
          <a:sx n="100" d="100"/>
          <a:sy n="100" d="100"/>
        </p:scale>
        <p:origin x="-72" y="-2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424" y="19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pPr/>
              <a:t>4/14/2025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pPr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051582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4632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4632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4632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4632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14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4632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15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4632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16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689802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17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4632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18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018091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29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6181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470653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30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750605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31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7506051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32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750605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DBACE-0F8F-43FD-98F0-DEE13552DAD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76220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DBACE-0F8F-43FD-98F0-DEE13552DAD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7622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47065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4632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4632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4632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4632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4632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pPr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64632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&amp; Drop </a:t>
            </a:r>
            <a:br>
              <a:rPr lang="en-US" noProof="0"/>
            </a:br>
            <a:r>
              <a:rPr lang="en-US" noProof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noProof="0" smtClean="0"/>
              <a:t>Fare clic per modificare lo stile del sottotitolo dello schema</a:t>
            </a:r>
            <a:endParaRPr lang="en-US" noProof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="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xmlns="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xmlns="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xmlns="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xmlns="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xmlns="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xmlns="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xmlns="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xmlns="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xmlns="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xmlns="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xmlns="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xmlns="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xmlns="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xmlns="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xmlns="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xmlns="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xmlns="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xmlns="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xmlns="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xmlns="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xmlns="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xmlns="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xmlns="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xmlns="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xmlns="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xmlns="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xmlns="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xmlns="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xmlns="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xmlns="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xmlns="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xmlns="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xmlns="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xmlns="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xmlns="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xmlns="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xmlns="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xmlns="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xmlns="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xmlns="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xmlns="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xmlns="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xmlns="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xmlns="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xmlns="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xmlns="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xmlns="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xmlns="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xmlns="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0068D01-FE13-4665-982C-20618238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</a:t>
            </a:r>
            <a:br>
              <a:rPr lang="en-US" noProof="0"/>
            </a:br>
            <a:r>
              <a:rPr lang="en-US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xmlns="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xmlns="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8F3F62D-E8E0-4A68-AFD4-0DE72BBF8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noProof="0" smtClean="0"/>
              <a:t>Fare clic per modificare lo stile del sottotitolo dello schema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noProof="0" smtClean="0"/>
              <a:t>Fare clic per modificare lo stile del sottotitolo dello schema</a:t>
            </a:r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xmlns="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‹N›</a:t>
            </a:fld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xmlns="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noProof="0" smtClean="0"/>
              <a:pPr algn="ctr"/>
              <a:t>‹N›</a:t>
            </a:fld>
            <a:endParaRPr lang="en-US" noProof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1DD7AB4-FC84-443E-AF8E-E275716A9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xmlns="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xmlns="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xmlns="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xmlns="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xmlns="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xmlns="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xmlns="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xmlns="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xmlns="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xmlns="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xmlns="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xmlns="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xmlns="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xmlns="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xmlns="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xmlns="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xmlns="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xmlns="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5715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xmlns="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xmlns="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xmlns="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xmlns="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xmlns="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xmlns="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xmlns="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xmlns="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xmlns="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xmlns="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xmlns="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xmlns="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xmlns="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xmlns="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xmlns="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noProof="0" smtClean="0"/>
              <a:t>Fare clic per modificare lo stile del sottotitolo dello schema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‹N›</a:t>
            </a:fld>
            <a:endParaRPr lang="en-US" noProof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2D97A27-82CC-4C99-A055-C35727320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xmlns="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xmlns="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xmlns="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xmlns="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xmlns="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xmlns="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xmlns="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xmlns="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xmlns="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xmlns="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xmlns="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noProof="0" smtClean="0"/>
              <a:t>Fare clic per modificare lo stile del sottotitolo dello schema</a:t>
            </a:r>
            <a:endParaRPr lang="en-US" noProof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C1DA787-0E72-4002-921D-E78F824CC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noProof="0" smtClean="0"/>
              <a:t>Fare clic per modificare lo stile del sottotitolo dello schema</a:t>
            </a:r>
            <a:endParaRPr lang="en-US" noProof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98D57CD-4838-4ABE-97CB-358D8A39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xmlns="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xmlns="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xmlns="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xmlns="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xmlns="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xmlns="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xmlns="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xmlns="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xmlns="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xmlns="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xmlns="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xmlns="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xmlns="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xmlns="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xmlns="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xmlns="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xmlns="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B6E215A-5CBB-4D87-AC07-D4489F92376D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/>
          <a:lstStyle>
            <a:lvl1pPr algn="ctr">
              <a:defRPr lang="en-ZA" sz="1000" b="1" smtClean="0"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erazioniconnesse.it/site/it/wiki-tag-ricerca/social%20network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erazioniconnesse.it/site/it/super-errori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HdSuW7jmoE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VBPgPcAWcw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youtube.com/watch?v=YG_SlNUXjT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youtu.be/SzeUzGhiUSc" TargetMode="External"/><Relationship Id="rId4" Type="http://schemas.openxmlformats.org/officeDocument/2006/relationships/hyperlink" Target="https://www.youtube.com/watch?v=YG_SlNUXjT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G_SlNUXjT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hyperlink" Target="https://youtu.be/5gKP3kj3fN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youtu.be/HpOifhChc3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582788" cy="2078700"/>
          </a:xfrm>
        </p:spPr>
        <p:txBody>
          <a:bodyPr/>
          <a:lstStyle/>
          <a:p>
            <a:r>
              <a:rPr lang="en-US" dirty="0" smtClean="0"/>
              <a:t>BULLISMO</a:t>
            </a:r>
            <a:br>
              <a:rPr lang="en-US" dirty="0" smtClean="0"/>
            </a:br>
            <a:r>
              <a:rPr lang="en-US" dirty="0" smtClean="0"/>
              <a:t>CYBERBULLISMO</a:t>
            </a:r>
            <a:br>
              <a:rPr lang="en-US" dirty="0" smtClean="0"/>
            </a:br>
            <a:r>
              <a:rPr lang="en-US" dirty="0" smtClean="0"/>
              <a:t>PERICOLI DEL WEB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4176" y="5428423"/>
            <a:ext cx="5133974" cy="1048939"/>
          </a:xfrm>
        </p:spPr>
        <p:txBody>
          <a:bodyPr/>
          <a:lstStyle/>
          <a:p>
            <a:r>
              <a:rPr lang="en-US" noProof="1" smtClean="0"/>
              <a:t>INCONTRO CON IL CAPITANO DEI CARABINIERI</a:t>
            </a:r>
          </a:p>
          <a:p>
            <a:r>
              <a:rPr lang="en-US" noProof="1" smtClean="0"/>
              <a:t>COMANDANTE COMPAGNIA DI TOLENTINO</a:t>
            </a:r>
          </a:p>
          <a:p>
            <a:r>
              <a:rPr lang="en-US" noProof="1" smtClean="0"/>
              <a:t>GIULIA MAGGI</a:t>
            </a:r>
            <a:endParaRPr lang="en-US" noProof="1"/>
          </a:p>
          <a:p>
            <a:endParaRPr lang="en-US" dirty="0"/>
          </a:p>
        </p:txBody>
      </p:sp>
      <p:pic>
        <p:nvPicPr>
          <p:cNvPr id="6" name="Picture Placeholder 5" descr="A person standing in front of a building">
            <a:extLst>
              <a:ext uri="{FF2B5EF4-FFF2-40B4-BE49-F238E27FC236}">
                <a16:creationId xmlns:a16="http://schemas.microsoft.com/office/drawing/2014/main" xmlns="" id="{178A0520-36DB-4CF2-AE3A-5DFDAF9E6B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DAE98AA7-EEC8-4349-B75F-8C7B0A80C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303519" y="280025"/>
            <a:ext cx="2745481" cy="2430801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0185" name="AutoShape 9" descr="Divini Istituto Tecnico Tecnologico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0187" name="AutoShape 11" descr="Citynet Srl | CORSO ROBOTICA ED AUTOMAZI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0189" name="AutoShape 13" descr="Citynet Srl | CORSO ROBOTICA ED AUTOMAZI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6" name="Immagine 15" descr="logo_ITIS_Divin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174" y="276224"/>
            <a:ext cx="2790826" cy="2505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ttangolo 16"/>
          <p:cNvSpPr/>
          <p:nvPr/>
        </p:nvSpPr>
        <p:spPr>
          <a:xfrm>
            <a:off x="6217905" y="6345793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noProof="1" smtClean="0">
                <a:solidFill>
                  <a:schemeClr val="bg1"/>
                </a:solidFill>
              </a:rPr>
              <a:t>12 FEBBRAIO 2022</a:t>
            </a:r>
            <a:endParaRPr lang="en-US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263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71525" y="269412"/>
            <a:ext cx="5495925" cy="720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IDENTIKIT DEL BULLO</a:t>
            </a:r>
            <a:endParaRPr lang="en-US" dirty="0">
              <a:solidFill>
                <a:schemeClr val="accent3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Immagine 7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ttangolo 5"/>
          <p:cNvSpPr/>
          <p:nvPr/>
        </p:nvSpPr>
        <p:spPr>
          <a:xfrm>
            <a:off x="400439" y="1205630"/>
            <a:ext cx="554459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Aggressivo e oppositivo</a:t>
            </a:r>
          </a:p>
        </p:txBody>
      </p:sp>
      <p:sp>
        <p:nvSpPr>
          <p:cNvPr id="7" name="Rettangolo 6"/>
          <p:cNvSpPr/>
          <p:nvPr/>
        </p:nvSpPr>
        <p:spPr>
          <a:xfrm>
            <a:off x="2780259" y="1951926"/>
            <a:ext cx="554459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Impulsivo e irascibile</a:t>
            </a:r>
          </a:p>
        </p:txBody>
      </p:sp>
      <p:sp>
        <p:nvSpPr>
          <p:cNvPr id="9" name="Rettangolo 8"/>
          <p:cNvSpPr/>
          <p:nvPr/>
        </p:nvSpPr>
        <p:spPr>
          <a:xfrm>
            <a:off x="501055" y="2758500"/>
            <a:ext cx="554459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Scarso rendimento scolastico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510333" y="3516054"/>
            <a:ext cx="554459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Non rispetta le regole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33822" y="4312238"/>
            <a:ext cx="6743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Abile nello sport e nel </a:t>
            </a:r>
            <a:r>
              <a:rPr lang="it-IT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gioco + social</a:t>
            </a:r>
            <a:endParaRPr lang="it-IT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314897" y="5245688"/>
            <a:ext cx="554459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Alta popolarità e influenza </a:t>
            </a:r>
            <a:endParaRPr lang="it-IT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8162925" y="686485"/>
            <a:ext cx="36957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Ritiene che l’aggressività sia la strategia più efficace per la risoluzione dei conflitti</a:t>
            </a:r>
          </a:p>
          <a:p>
            <a:pPr algn="ctr"/>
            <a:endParaRPr lang="it-IT" sz="2800" dirty="0" smtClean="0"/>
          </a:p>
          <a:p>
            <a:pPr algn="ctr"/>
            <a:endParaRPr lang="it-IT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it-IT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Ricorre spesso alla menzogna</a:t>
            </a:r>
          </a:p>
          <a:p>
            <a:pPr algn="ctr"/>
            <a:endParaRPr lang="it-IT" dirty="0"/>
          </a:p>
        </p:txBody>
      </p:sp>
      <p:cxnSp>
        <p:nvCxnSpPr>
          <p:cNvPr id="16" name="Connettore 2 15"/>
          <p:cNvCxnSpPr/>
          <p:nvPr/>
        </p:nvCxnSpPr>
        <p:spPr>
          <a:xfrm>
            <a:off x="5381625" y="1562101"/>
            <a:ext cx="2847975" cy="95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7143750" y="3838575"/>
            <a:ext cx="13716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22728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66724" y="297987"/>
            <a:ext cx="6410325" cy="720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IDENTIKIT DELLA VITTIMA</a:t>
            </a:r>
            <a:endParaRPr lang="en-US" dirty="0">
              <a:solidFill>
                <a:schemeClr val="accent3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Immagine 7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ttangolo 5"/>
          <p:cNvSpPr/>
          <p:nvPr/>
        </p:nvSpPr>
        <p:spPr>
          <a:xfrm>
            <a:off x="698736" y="1352550"/>
            <a:ext cx="547977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Ansiosa fragile timorosa timida</a:t>
            </a:r>
            <a:endParaRPr lang="it-IT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25351" y="4004663"/>
            <a:ext cx="612340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Spesso esclusa dagli altri compagni</a:t>
            </a:r>
            <a:endParaRPr lang="it-IT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42356" y="4897458"/>
            <a:ext cx="5779787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Poco abile nello sport e nel </a:t>
            </a:r>
            <a:r>
              <a:rPr lang="it-IT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gioco</a:t>
            </a:r>
          </a:p>
          <a:p>
            <a:pPr algn="ctr">
              <a:defRPr/>
            </a:pPr>
            <a:r>
              <a:rPr lang="it-IT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 social</a:t>
            </a:r>
            <a:endParaRPr lang="it-IT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99121" y="2163783"/>
            <a:ext cx="609487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Poco sicura di sé/ scarsa autostima</a:t>
            </a:r>
            <a:endParaRPr lang="it-IT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22827" y="2963883"/>
            <a:ext cx="678083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Tende a parlare poco e a rimanere sola</a:t>
            </a:r>
            <a:endParaRPr lang="it-IT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3362" y="1316037"/>
            <a:ext cx="3595687" cy="40465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2272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04799" y="240837"/>
            <a:ext cx="7667625" cy="720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COSA FANNO GLI SPETTATO</a:t>
            </a:r>
            <a:r>
              <a:rPr lang="en-US" dirty="0" smtClean="0"/>
              <a:t>RI</a:t>
            </a:r>
            <a: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8E41F722-BA6E-4DCA-864E-876ECDFB533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635241" y="3708115"/>
            <a:ext cx="4087450" cy="1415429"/>
          </a:xfrm>
        </p:spPr>
        <p:txBody>
          <a:bodyPr/>
          <a:lstStyle/>
          <a:p>
            <a:r>
              <a:rPr lang="en-US" noProof="1" smtClean="0"/>
              <a:t>.</a:t>
            </a:r>
            <a:endParaRPr lang="en-US" noProof="1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Immagine 7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ttangolo 11"/>
          <p:cNvSpPr/>
          <p:nvPr/>
        </p:nvSpPr>
        <p:spPr>
          <a:xfrm>
            <a:off x="409574" y="1556860"/>
            <a:ext cx="72580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800" dirty="0" smtClean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Assistono e manifestano interesse per </a:t>
            </a:r>
          </a:p>
          <a:p>
            <a:r>
              <a:rPr lang="it-IT" sz="2800" dirty="0" smtClean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le azioni del bullo</a:t>
            </a:r>
          </a:p>
          <a:p>
            <a:r>
              <a:rPr lang="it-IT" sz="2800" dirty="0" err="1" smtClean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•Mostrano</a:t>
            </a:r>
            <a:r>
              <a:rPr lang="it-IT" sz="2800" dirty="0" smtClean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indifferenza allontanandosi </a:t>
            </a:r>
          </a:p>
          <a:p>
            <a:r>
              <a:rPr lang="it-IT" sz="2800" dirty="0" smtClean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dalla situazione = temono ritorsioni </a:t>
            </a:r>
          </a:p>
          <a:p>
            <a:r>
              <a:rPr lang="it-IT" sz="2800" dirty="0" smtClean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La vittima è considerata responsabile </a:t>
            </a:r>
          </a:p>
          <a:p>
            <a:r>
              <a:rPr lang="it-IT" sz="2800" dirty="0" smtClean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della proprio sorte </a:t>
            </a:r>
          </a:p>
          <a:p>
            <a:r>
              <a:rPr lang="it-IT" sz="2800" dirty="0" smtClean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Senso di impotenza: «tanto non serve a nulla»</a:t>
            </a:r>
          </a:p>
          <a:p>
            <a:endParaRPr lang="it-IT" sz="2800" dirty="0" smtClean="0">
              <a:solidFill>
                <a:schemeClr val="accent3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800" dirty="0">
              <a:solidFill>
                <a:schemeClr val="accent3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76250" y="474996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990033"/>
              </a:buClr>
            </a:pPr>
            <a:r>
              <a:rPr lang="it-IT" altLang="it-IT" sz="2800" dirty="0" smtClean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anche </a:t>
            </a:r>
            <a:r>
              <a:rPr lang="it-IT" altLang="it-IT" sz="2800" b="1" u="sng" dirty="0" smtClean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difensore della vittima</a:t>
            </a:r>
            <a:r>
              <a:rPr lang="it-IT" altLang="it-IT" sz="2800" dirty="0" smtClean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compagno/a che prende le parti della vittima difendendola, consolandola o cercando di interrompere le prepotenze.</a:t>
            </a:r>
          </a:p>
        </p:txBody>
      </p:sp>
      <p:cxnSp>
        <p:nvCxnSpPr>
          <p:cNvPr id="15" name="Connettore 2 14"/>
          <p:cNvCxnSpPr/>
          <p:nvPr/>
        </p:nvCxnSpPr>
        <p:spPr>
          <a:xfrm>
            <a:off x="6515100" y="5191125"/>
            <a:ext cx="1914525" cy="2857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arrotondato 15"/>
          <p:cNvSpPr/>
          <p:nvPr/>
        </p:nvSpPr>
        <p:spPr>
          <a:xfrm>
            <a:off x="8553450" y="4162426"/>
            <a:ext cx="3324225" cy="2085974"/>
          </a:xfrm>
          <a:prstGeom prst="round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PARLANDONE</a:t>
            </a:r>
            <a:r>
              <a:rPr lang="it-IT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 A CASA, A SCUOLA CON GLI ALTRI COMPAGNI, DOCENTI, PSICOLOGO (SPORTELLO </a:t>
            </a:r>
            <a:r>
              <a:rPr lang="it-IT" dirty="0" err="1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DI</a:t>
            </a:r>
            <a:r>
              <a:rPr lang="it-IT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 ASCOLTO), ALLENATORE, PARROCO,   </a:t>
            </a:r>
          </a:p>
          <a:p>
            <a:pPr algn="ctr"/>
            <a:r>
              <a:rPr lang="it-IT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FORZE DELL’</a:t>
            </a:r>
            <a:r>
              <a:rPr lang="it-IT" dirty="0" err="1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ORDINE…</a:t>
            </a:r>
            <a:endParaRPr lang="it-IT" dirty="0">
              <a:solidFill>
                <a:schemeClr val="accent3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0638" y="1579563"/>
            <a:ext cx="3724275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2272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04825" y="326562"/>
            <a:ext cx="7962900" cy="720000"/>
          </a:xfrm>
        </p:spPr>
        <p:txBody>
          <a:bodyPr/>
          <a:lstStyle/>
          <a:p>
            <a:r>
              <a:rPr lang="it-IT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MITI DA SFATARE SUL BULLISMO </a:t>
            </a:r>
            <a:endParaRPr lang="en-US" dirty="0">
              <a:solidFill>
                <a:schemeClr val="accent3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8E41F722-BA6E-4DCA-864E-876ECDFB533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635241" y="3708115"/>
            <a:ext cx="4087450" cy="1415429"/>
          </a:xfrm>
        </p:spPr>
        <p:txBody>
          <a:bodyPr/>
          <a:lstStyle/>
          <a:p>
            <a:r>
              <a:rPr lang="en-US" noProof="1" smtClean="0"/>
              <a:t>.</a:t>
            </a:r>
            <a:endParaRPr lang="en-US" noProof="1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Immagine 7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ttangolo 11"/>
          <p:cNvSpPr/>
          <p:nvPr/>
        </p:nvSpPr>
        <p:spPr>
          <a:xfrm>
            <a:off x="285749" y="1213188"/>
            <a:ext cx="899160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err="1" smtClean="0"/>
              <a:t>•</a:t>
            </a:r>
            <a:r>
              <a:rPr lang="it-IT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SUBIRE</a:t>
            </a:r>
            <a:r>
              <a:rPr lang="it-IT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DANNI </a:t>
            </a:r>
            <a:r>
              <a:rPr lang="it-IT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lang="it-IT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BULLISMO NEL TEMPO RENDE FORTI </a:t>
            </a:r>
          </a:p>
          <a:p>
            <a:endParaRPr lang="it-IT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it-IT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RAPPRESENTA UNA FASE DELLA CRESCITA</a:t>
            </a:r>
          </a:p>
          <a:p>
            <a:pPr>
              <a:buFont typeface="Arial" pitchFamily="34" charset="0"/>
              <a:buChar char="•"/>
            </a:pPr>
            <a:endParaRPr lang="it-IT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it-IT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E’ PREPOTENZA, MA UNA “RAGAZZATA”, UNO SCHERZO!</a:t>
            </a:r>
          </a:p>
          <a:p>
            <a:endParaRPr lang="it-IT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•ALCUNI</a:t>
            </a:r>
            <a:r>
              <a:rPr lang="it-IT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SOGGETTI ASSUMONO COMPORTAMENTI COSÌ IRRITANTI DA LEGITTIMARE LE PREPOTENZE = </a:t>
            </a:r>
          </a:p>
          <a:p>
            <a:r>
              <a:rPr lang="it-IT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COLPA È DELLA VITTIMA!</a:t>
            </a:r>
          </a:p>
          <a:p>
            <a:endParaRPr lang="it-IT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•IL</a:t>
            </a:r>
            <a:r>
              <a:rPr lang="it-IT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BULLO È UN RAGAZZO FORTE E PROVENIENTE DA UNA FAMIGLIA PROBLEMATICA (SPESSO SI TRATTA </a:t>
            </a:r>
            <a:r>
              <a:rPr lang="it-IT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lang="it-IT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RAGAZZI VIZIATI APPARTENENTI A FAMIGLIE BENESTANTI E MOLTO SICURI </a:t>
            </a:r>
            <a:r>
              <a:rPr lang="it-IT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lang="it-IT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SE’)</a:t>
            </a:r>
          </a:p>
          <a:p>
            <a:endParaRPr lang="it-IT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it-IT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BULLISMO SI SVILUPPA IN CONTESTI SOCIO- CULTURALI ESTREMAMENTE DEGRADATI ED EMARGINATI</a:t>
            </a:r>
            <a:endParaRPr lang="it-IT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728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85775" y="278937"/>
            <a:ext cx="2971800" cy="720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IL BRANCO</a:t>
            </a:r>
            <a:endParaRPr lang="en-US" dirty="0">
              <a:solidFill>
                <a:schemeClr val="accent3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8E41F722-BA6E-4DCA-864E-876ECDFB533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635241" y="3708115"/>
            <a:ext cx="4087450" cy="1415429"/>
          </a:xfrm>
        </p:spPr>
        <p:txBody>
          <a:bodyPr/>
          <a:lstStyle/>
          <a:p>
            <a:r>
              <a:rPr lang="en-US" noProof="1" smtClean="0"/>
              <a:t>.</a:t>
            </a:r>
            <a:endParaRPr lang="en-US" noProof="1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Immagine 7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ttangolo 12"/>
          <p:cNvSpPr/>
          <p:nvPr/>
        </p:nvSpPr>
        <p:spPr>
          <a:xfrm>
            <a:off x="628650" y="1556861"/>
            <a:ext cx="6096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BULLO NON AGISCE MAI DA SOLO</a:t>
            </a: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 BISOGNO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GRUPPO </a:t>
            </a: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SCUOLA, IN QUESTO SENSO, RAPPRESENTA IL LUOGO IN CUI ESSO TROVA TERRENO FERTILE. </a:t>
            </a: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BULLO VIENE RICOMPENSATO DA 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GIUDIZI POSITIVI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DA 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POPOLARITÀ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FUNGENDO ANCHE DA MODELLO SOPRATTUTTO PER I RAGAZZI INSICURI E DIPENDENTI (INCORAGGIAMENTO)</a:t>
            </a:r>
          </a:p>
        </p:txBody>
      </p:sp>
      <p:pic>
        <p:nvPicPr>
          <p:cNvPr id="95234" name="Picture 2" descr="Torino - Branco di lupi alle porte della città, sei pecore sbranate -  Torino News 24 - Le news da Tori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3775" y="1609725"/>
            <a:ext cx="4518025" cy="324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22728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90549" y="1800224"/>
            <a:ext cx="6734175" cy="800101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Attenzione</a:t>
            </a:r>
            <a: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!</a:t>
            </a:r>
            <a:b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</a:br>
            <a:r>
              <a:rPr lang="en-US" dirty="0" err="1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Questo</a:t>
            </a:r>
            <a: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 non è </a:t>
            </a:r>
            <a:r>
              <a:rPr lang="en-US" dirty="0" err="1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bullismo</a:t>
            </a:r>
            <a: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ma un </a:t>
            </a:r>
            <a:r>
              <a:rPr lang="en-US" dirty="0" err="1" smtClean="0">
                <a:solidFill>
                  <a:srgbClr val="FF0000"/>
                </a:solidFill>
              </a:rPr>
              <a:t>vero</a:t>
            </a:r>
            <a:r>
              <a:rPr lang="en-US" dirty="0" smtClean="0">
                <a:solidFill>
                  <a:srgbClr val="FF0000"/>
                </a:solidFill>
              </a:rPr>
              <a:t> e </a:t>
            </a:r>
            <a:r>
              <a:rPr lang="en-US" dirty="0" err="1" smtClean="0">
                <a:solidFill>
                  <a:srgbClr val="FF0000"/>
                </a:solidFill>
              </a:rPr>
              <a:t>proprio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reato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8E41F722-BA6E-4DCA-864E-876ECDFB533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635241" y="3708115"/>
            <a:ext cx="4087450" cy="1415429"/>
          </a:xfrm>
        </p:spPr>
        <p:txBody>
          <a:bodyPr/>
          <a:lstStyle/>
          <a:p>
            <a:r>
              <a:rPr lang="en-US" noProof="1" smtClean="0"/>
              <a:t>.</a:t>
            </a:r>
            <a:endParaRPr lang="en-US" noProof="1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Immagine 7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ttangolo 8"/>
          <p:cNvSpPr/>
          <p:nvPr/>
        </p:nvSpPr>
        <p:spPr>
          <a:xfrm>
            <a:off x="533400" y="1975961"/>
            <a:ext cx="68961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800" b="1" dirty="0" smtClean="0"/>
              <a:t>Attacchi gravi con armi, coltelli </a:t>
            </a:r>
          </a:p>
          <a:p>
            <a:pPr>
              <a:buFont typeface="Arial" pitchFamily="34" charset="0"/>
              <a:buChar char="•"/>
            </a:pPr>
            <a:endParaRPr lang="it-IT" sz="2800" b="1" dirty="0" smtClean="0"/>
          </a:p>
          <a:p>
            <a:pPr>
              <a:buFont typeface="Arial" pitchFamily="34" charset="0"/>
              <a:buChar char="•"/>
            </a:pPr>
            <a:r>
              <a:rPr lang="it-IT" sz="2800" b="1" dirty="0" smtClean="0"/>
              <a:t>Furti di materiale costoso </a:t>
            </a:r>
          </a:p>
          <a:p>
            <a:pPr>
              <a:buFont typeface="Arial" pitchFamily="34" charset="0"/>
              <a:buChar char="•"/>
            </a:pPr>
            <a:endParaRPr lang="it-IT" sz="2800" b="1" dirty="0" smtClean="0"/>
          </a:p>
          <a:p>
            <a:pPr>
              <a:buFont typeface="Arial" pitchFamily="34" charset="0"/>
              <a:buChar char="•"/>
            </a:pPr>
            <a:r>
              <a:rPr lang="it-IT" sz="2800" b="1" dirty="0" smtClean="0"/>
              <a:t>Minacce di gravi aggressioni alla persona </a:t>
            </a:r>
          </a:p>
          <a:p>
            <a:pPr>
              <a:buFont typeface="Arial" pitchFamily="34" charset="0"/>
              <a:buChar char="•"/>
            </a:pPr>
            <a:endParaRPr lang="it-IT" sz="2800" b="1" dirty="0" smtClean="0"/>
          </a:p>
          <a:p>
            <a:pPr>
              <a:buFont typeface="Arial" pitchFamily="34" charset="0"/>
              <a:buChar char="•"/>
            </a:pPr>
            <a:r>
              <a:rPr lang="it-IT" sz="2800" b="1" dirty="0" smtClean="0"/>
              <a:t>Molestie severe </a:t>
            </a:r>
          </a:p>
          <a:p>
            <a:pPr>
              <a:buFont typeface="Arial" pitchFamily="34" charset="0"/>
              <a:buChar char="•"/>
            </a:pPr>
            <a:endParaRPr lang="it-IT" sz="2800" b="1" dirty="0" smtClean="0"/>
          </a:p>
          <a:p>
            <a:pPr>
              <a:buFont typeface="Arial" pitchFamily="34" charset="0"/>
              <a:buChar char="•"/>
            </a:pPr>
            <a:r>
              <a:rPr lang="it-IT" sz="2800" b="1" dirty="0" smtClean="0"/>
              <a:t>Abuso sessuale </a:t>
            </a:r>
          </a:p>
          <a:p>
            <a:endParaRPr lang="it-IT" dirty="0" smtClean="0"/>
          </a:p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queste situazioni è necessaria una denuncia all’autorità giudiziaria. Intervento delle forze dell’ordine e tribunale dei minori. 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32687" y="1295399"/>
            <a:ext cx="4154487" cy="40290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22728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62AC071-0624-430C-AEB0-AD3EBFC1C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1076" y="581025"/>
            <a:ext cx="4480374" cy="762000"/>
          </a:xfrm>
        </p:spPr>
        <p:txBody>
          <a:bodyPr/>
          <a:lstStyle/>
          <a:p>
            <a:r>
              <a:rPr lang="en-US" dirty="0" smtClean="0"/>
              <a:t>CYBERBULLISMO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4946B59-7B49-4180-9B48-FAC9C2BDF7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Rettangolo 6"/>
          <p:cNvSpPr/>
          <p:nvPr/>
        </p:nvSpPr>
        <p:spPr>
          <a:xfrm>
            <a:off x="7372350" y="1471136"/>
            <a:ext cx="445770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500" dirty="0" smtClean="0">
                <a:solidFill>
                  <a:schemeClr val="bg1"/>
                </a:solidFill>
              </a:rPr>
              <a:t>E’ UNA FORMA </a:t>
            </a:r>
            <a:r>
              <a:rPr lang="it-IT" sz="2500" dirty="0" err="1" smtClean="0">
                <a:solidFill>
                  <a:schemeClr val="bg1"/>
                </a:solidFill>
              </a:rPr>
              <a:t>DI</a:t>
            </a:r>
            <a:r>
              <a:rPr lang="it-IT" sz="2500" dirty="0" smtClean="0">
                <a:solidFill>
                  <a:schemeClr val="bg1"/>
                </a:solidFill>
              </a:rPr>
              <a:t> </a:t>
            </a:r>
            <a:r>
              <a:rPr lang="it-IT" sz="2500" dirty="0" smtClean="0">
                <a:solidFill>
                  <a:srgbClr val="FF0000"/>
                </a:solidFill>
              </a:rPr>
              <a:t>VIOLENZA VERBALE E PREVARICAZIONE PSICOLOGICA </a:t>
            </a:r>
            <a:r>
              <a:rPr lang="it-IT" sz="2500" dirty="0" smtClean="0">
                <a:solidFill>
                  <a:schemeClr val="bg1"/>
                </a:solidFill>
              </a:rPr>
              <a:t>FONDATA </a:t>
            </a:r>
            <a:r>
              <a:rPr lang="it-IT" sz="2500" u="sng" dirty="0" smtClean="0">
                <a:solidFill>
                  <a:schemeClr val="bg1"/>
                </a:solidFill>
              </a:rPr>
              <a:t>SULL’USO </a:t>
            </a:r>
            <a:r>
              <a:rPr lang="it-IT" sz="2500" u="sng" dirty="0" err="1" smtClean="0">
                <a:solidFill>
                  <a:schemeClr val="bg1"/>
                </a:solidFill>
              </a:rPr>
              <a:t>DI</a:t>
            </a:r>
            <a:r>
              <a:rPr lang="it-IT" sz="2500" u="sng" dirty="0" smtClean="0">
                <a:solidFill>
                  <a:schemeClr val="bg1"/>
                </a:solidFill>
              </a:rPr>
              <a:t> INTERNET O DEL TELEFONINO </a:t>
            </a:r>
            <a:r>
              <a:rPr lang="it-IT" sz="2500" dirty="0" smtClean="0">
                <a:solidFill>
                  <a:schemeClr val="bg1"/>
                </a:solidFill>
              </a:rPr>
              <a:t>USATI PER INVIARE SMS, E-MAIL AD INDIVIDUI INDIVIDUATI COME VITTIME. VENGONO CREATI </a:t>
            </a:r>
            <a:r>
              <a:rPr lang="it-IT" sz="2500" dirty="0" smtClean="0">
                <a:solidFill>
                  <a:srgbClr val="FF0000"/>
                </a:solidFill>
              </a:rPr>
              <a:t>SITI INTERNET </a:t>
            </a:r>
            <a:r>
              <a:rPr lang="it-IT" sz="2500" dirty="0" smtClean="0">
                <a:solidFill>
                  <a:schemeClr val="bg1"/>
                </a:solidFill>
              </a:rPr>
              <a:t>NEI QUALI SI ESPRIMONO </a:t>
            </a:r>
            <a:r>
              <a:rPr lang="it-IT" sz="2500" dirty="0" smtClean="0">
                <a:solidFill>
                  <a:srgbClr val="FF0000"/>
                </a:solidFill>
              </a:rPr>
              <a:t>MINACCE</a:t>
            </a:r>
            <a:r>
              <a:rPr lang="it-IT" sz="2500" dirty="0" smtClean="0">
                <a:solidFill>
                  <a:schemeClr val="bg1"/>
                </a:solidFill>
              </a:rPr>
              <a:t> O </a:t>
            </a:r>
            <a:r>
              <a:rPr lang="it-IT" sz="2500" dirty="0" smtClean="0">
                <a:solidFill>
                  <a:srgbClr val="FF0000"/>
                </a:solidFill>
              </a:rPr>
              <a:t>CALUNNIE</a:t>
            </a:r>
            <a:r>
              <a:rPr lang="it-IT" sz="2500" dirty="0" smtClean="0">
                <a:solidFill>
                  <a:schemeClr val="bg1"/>
                </a:solidFill>
              </a:rPr>
              <a:t> AI DANNI DELLA VITTIMA, SI DIFFONDONO IMMAGINI O FILMATI COMPROMETTENTI.</a:t>
            </a:r>
            <a:endParaRPr lang="it-IT" sz="2500" dirty="0">
              <a:solidFill>
                <a:schemeClr val="bg1"/>
              </a:solidFill>
            </a:endParaRPr>
          </a:p>
        </p:txBody>
      </p:sp>
      <p:pic>
        <p:nvPicPr>
          <p:cNvPr id="37890" name="Picture 2" descr="Il Cyberbullismo - Massimo Barrale - Psicologo Psicoterapeuta Palermo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/>
          <a:srcRect l="5984" r="598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44647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2" name="Picture Placeholder 11" descr="Laptop">
            <a:extLst>
              <a:ext uri="{FF2B5EF4-FFF2-40B4-BE49-F238E27FC236}">
                <a16:creationId xmlns:a16="http://schemas.microsoft.com/office/drawing/2014/main" xmlns="" id="{3E7237D6-2D71-4A63-9CB5-8ADCB63FC7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210550" y="190500"/>
            <a:ext cx="2858186" cy="3000375"/>
          </a:xfrm>
        </p:spPr>
      </p:pic>
      <p:pic>
        <p:nvPicPr>
          <p:cNvPr id="7" name="Immagine 6" descr="logo_ITIS_Divini.jpg"/>
          <p:cNvPicPr>
            <a:picLocks noChangeAspect="1"/>
          </p:cNvPicPr>
          <p:nvPr/>
        </p:nvPicPr>
        <p:blipFill>
          <a:blip r:embed="rId4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ttangolo 8"/>
          <p:cNvSpPr/>
          <p:nvPr/>
        </p:nvSpPr>
        <p:spPr>
          <a:xfrm>
            <a:off x="333375" y="311914"/>
            <a:ext cx="56769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un’indagine Eurispes e Telefono Azzurro, emerge che il 93.5% degli alunni (dai 7 ai 14 anni circa) possiede un computer in casa propria. Molti di essi hanno un PC collocato nella loro stanza.</a:t>
            </a:r>
          </a:p>
          <a:p>
            <a:pPr algn="just"/>
            <a:endParaRPr lang="it-IT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75% di essi utilizza internet, la maggior parte da casa, mentre le percentuali sono più esigue per quanto riguarda coloro che se ne servono a scuola, a casa di amici e in internet </a:t>
            </a: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Tra questi il 63% (quindi un bambino su 3) si connette alla Rete da solo, in assenza totale di controlli, per cui in piena libertà, con la mancanza di ispezioni e sostegno da parte degli adulti.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4733925" y="5238750"/>
            <a:ext cx="32004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Rettangolo arrotondato 13"/>
          <p:cNvSpPr/>
          <p:nvPr/>
        </p:nvSpPr>
        <p:spPr>
          <a:xfrm>
            <a:off x="7362825" y="3314699"/>
            <a:ext cx="4429125" cy="962025"/>
          </a:xfrm>
          <a:prstGeom prst="round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Internet = oceano </a:t>
            </a:r>
          </a:p>
          <a:p>
            <a:pPr algn="ctr"/>
            <a:r>
              <a:rPr lang="it-IT" b="1" dirty="0" smtClean="0">
                <a:solidFill>
                  <a:schemeClr val="tx1"/>
                </a:solidFill>
              </a:rPr>
              <a:t>Per navigare c’è bisogno di aiuto e di una “patente”</a:t>
            </a:r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80898" name="Picture 2" descr="Quando si può prendere la «patente» per navigare in Internet? «13 anni?  Troppo pochi, non c&amp;#39;è senso critico» - Corriere.i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6725" y="4391024"/>
            <a:ext cx="3051175" cy="1914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22728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4CAA4E-665D-43A4-B900-A849C2DF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175" y="209550"/>
            <a:ext cx="4793714" cy="656562"/>
          </a:xfrm>
        </p:spPr>
        <p:txBody>
          <a:bodyPr/>
          <a:lstStyle/>
          <a:p>
            <a:r>
              <a:rPr lang="en-US" dirty="0" err="1" smtClean="0"/>
              <a:t>cyberbullismo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Immagine 6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ttangolo 7"/>
          <p:cNvSpPr/>
          <p:nvPr/>
        </p:nvSpPr>
        <p:spPr>
          <a:xfrm>
            <a:off x="7153274" y="832962"/>
            <a:ext cx="4600575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700" dirty="0" smtClean="0">
                <a:solidFill>
                  <a:schemeClr val="bg1"/>
                </a:solidFill>
              </a:rPr>
              <a:t>MAGARI INIZIA TUTTO DA UNO SCHERZO, UN BRUTTO COMMENTO, UNA PRESA IN GIRO... PRESTO PERÒ TI RITROVI IN UN INCUBO SENZA FINE! </a:t>
            </a:r>
          </a:p>
          <a:p>
            <a:r>
              <a:rPr lang="it-IT" sz="1700" dirty="0" smtClean="0">
                <a:solidFill>
                  <a:schemeClr val="bg1"/>
                </a:solidFill>
              </a:rPr>
              <a:t>PERCHÉ </a:t>
            </a:r>
            <a:r>
              <a:rPr lang="it-IT" sz="1700" dirty="0" smtClean="0">
                <a:solidFill>
                  <a:srgbClr val="FF0000"/>
                </a:solidFill>
              </a:rPr>
              <a:t>IL CYBERBULLISMO</a:t>
            </a:r>
            <a:r>
              <a:rPr lang="it-IT" sz="1700" dirty="0" smtClean="0">
                <a:solidFill>
                  <a:schemeClr val="bg1"/>
                </a:solidFill>
              </a:rPr>
              <a:t> PUÒ COLPIRTI ANCHE A CASA, OGNI VOLTA CHE SEI ONLINE, CON MESSAGGI OFFENSIVI, FOTO RITOCCATE, POST CHE PARLANO MALE </a:t>
            </a:r>
            <a:r>
              <a:rPr lang="it-IT" sz="1700" dirty="0" err="1" smtClean="0">
                <a:solidFill>
                  <a:schemeClr val="bg1"/>
                </a:solidFill>
              </a:rPr>
              <a:t>DI</a:t>
            </a:r>
            <a:r>
              <a:rPr lang="it-IT" sz="1700" dirty="0" smtClean="0">
                <a:solidFill>
                  <a:schemeClr val="bg1"/>
                </a:solidFill>
              </a:rPr>
              <a:t> TE...</a:t>
            </a:r>
          </a:p>
          <a:p>
            <a:endParaRPr lang="it-IT" sz="1700" dirty="0" smtClean="0">
              <a:solidFill>
                <a:schemeClr val="bg1"/>
              </a:solidFill>
            </a:endParaRPr>
          </a:p>
          <a:p>
            <a:r>
              <a:rPr lang="it-IT" sz="1700" dirty="0" smtClean="0">
                <a:solidFill>
                  <a:schemeClr val="bg1"/>
                </a:solidFill>
              </a:rPr>
              <a:t>NON GIRARE, COMMENTARE, LINKARE MESSAGGI CHE POSSONO ESSERE OFFENSIVI O DISPIACERE A QUALCUNO. </a:t>
            </a:r>
          </a:p>
          <a:p>
            <a:endParaRPr lang="it-IT" sz="1700" dirty="0" smtClean="0">
              <a:solidFill>
                <a:schemeClr val="bg1"/>
              </a:solidFill>
            </a:endParaRPr>
          </a:p>
          <a:p>
            <a:r>
              <a:rPr lang="it-IT" sz="1700" dirty="0" smtClean="0">
                <a:solidFill>
                  <a:schemeClr val="bg1"/>
                </a:solidFill>
              </a:rPr>
              <a:t>ANCHE SE NON </a:t>
            </a:r>
            <a:r>
              <a:rPr lang="it-IT" sz="1700" dirty="0" err="1" smtClean="0">
                <a:solidFill>
                  <a:schemeClr val="bg1"/>
                </a:solidFill>
              </a:rPr>
              <a:t>LI</a:t>
            </a:r>
            <a:r>
              <a:rPr lang="it-IT" sz="1700" dirty="0" smtClean="0">
                <a:solidFill>
                  <a:schemeClr val="bg1"/>
                </a:solidFill>
              </a:rPr>
              <a:t> HAI INVIATI TU PER PRIMO, PUOI FAR PARTE DEI CIRCOLO VIZIOSO DEL CYBERBULLISMO, MAGARI SENZA ACCORGERTENE. </a:t>
            </a:r>
          </a:p>
          <a:p>
            <a:r>
              <a:rPr lang="it-IT" sz="1700" dirty="0" smtClean="0">
                <a:solidFill>
                  <a:schemeClr val="bg1"/>
                </a:solidFill>
              </a:rPr>
              <a:t>SE TI CAPITA </a:t>
            </a:r>
            <a:r>
              <a:rPr lang="it-IT" sz="1700" dirty="0" err="1" smtClean="0">
                <a:solidFill>
                  <a:schemeClr val="bg1"/>
                </a:solidFill>
              </a:rPr>
              <a:t>DI</a:t>
            </a:r>
            <a:r>
              <a:rPr lang="it-IT" sz="1700" dirty="0" smtClean="0">
                <a:solidFill>
                  <a:schemeClr val="bg1"/>
                </a:solidFill>
              </a:rPr>
              <a:t> VEDERE O RICEVERE COSE DEL GENERE, </a:t>
            </a:r>
            <a:r>
              <a:rPr lang="it-IT" sz="1700" u="sng" dirty="0" smtClean="0">
                <a:solidFill>
                  <a:srgbClr val="FF0000"/>
                </a:solidFill>
              </a:rPr>
              <a:t>PARLANE</a:t>
            </a:r>
            <a:r>
              <a:rPr lang="it-IT" sz="1700" dirty="0" smtClean="0">
                <a:solidFill>
                  <a:schemeClr val="bg1"/>
                </a:solidFill>
              </a:rPr>
              <a:t> A UN ADULTO </a:t>
            </a:r>
            <a:r>
              <a:rPr lang="it-IT" sz="1700" dirty="0" err="1" smtClean="0">
                <a:solidFill>
                  <a:schemeClr val="bg1"/>
                </a:solidFill>
              </a:rPr>
              <a:t>DI</a:t>
            </a:r>
            <a:r>
              <a:rPr lang="it-IT" sz="1700" dirty="0" smtClean="0">
                <a:solidFill>
                  <a:schemeClr val="bg1"/>
                </a:solidFill>
              </a:rPr>
              <a:t> FIDUCIA, SEGNALALO, CERCA </a:t>
            </a:r>
            <a:r>
              <a:rPr lang="it-IT" sz="1700" dirty="0" err="1" smtClean="0">
                <a:solidFill>
                  <a:schemeClr val="bg1"/>
                </a:solidFill>
              </a:rPr>
              <a:t>DI</a:t>
            </a:r>
            <a:r>
              <a:rPr lang="it-IT" sz="1700" dirty="0" smtClean="0">
                <a:solidFill>
                  <a:schemeClr val="bg1"/>
                </a:solidFill>
              </a:rPr>
              <a:t> NON RIMANERE NEANCHE UNO SPETTATORE PASSIVO. I CYBERBULLI FANNO ANCHE AFFIDAMENTO SU QUESTO.</a:t>
            </a:r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5225" y="1722438"/>
            <a:ext cx="3606800" cy="3268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6610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476550" y="123825"/>
            <a:ext cx="2544000" cy="733425"/>
          </a:xfrm>
        </p:spPr>
        <p:txBody>
          <a:bodyPr/>
          <a:lstStyle/>
          <a:p>
            <a:r>
              <a:rPr lang="it-IT" dirty="0" smtClean="0"/>
              <a:t>CONSIGLI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19</a:t>
            </a:fld>
            <a:endParaRPr lang="en-US" noProof="0"/>
          </a:p>
        </p:txBody>
      </p:sp>
      <p:pic>
        <p:nvPicPr>
          <p:cNvPr id="5" name="Immagine 4" descr="logo_ITIS_Divini.jpg"/>
          <p:cNvPicPr>
            <a:picLocks noChangeAspect="1"/>
          </p:cNvPicPr>
          <p:nvPr/>
        </p:nvPicPr>
        <p:blipFill>
          <a:blip r:embed="rId2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ttangolo arrotondato 6"/>
          <p:cNvSpPr/>
          <p:nvPr/>
        </p:nvSpPr>
        <p:spPr>
          <a:xfrm>
            <a:off x="885825" y="1009650"/>
            <a:ext cx="9886950" cy="5076825"/>
          </a:xfrm>
          <a:prstGeom prst="round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SAI CHE CONTRO IL CYBERBULLISMO ESISTE </a:t>
            </a:r>
            <a:r>
              <a:rPr lang="it-IT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LEGGE</a:t>
            </a:r>
            <a:r>
              <a:rPr lang="it-IT" dirty="0" smtClean="0">
                <a:solidFill>
                  <a:srgbClr val="FF0000"/>
                </a:solidFill>
              </a:rPr>
              <a:t>, LA NUMERO 71 DEL 29 MAGGIO 2017 ?</a:t>
            </a: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b="1" dirty="0" smtClean="0">
                <a:solidFill>
                  <a:srgbClr val="FF0000"/>
                </a:solidFill>
              </a:rPr>
              <a:t>BLOCCA E SEGNALA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>
                <a:solidFill>
                  <a:schemeClr val="tx1"/>
                </a:solidFill>
              </a:rPr>
              <a:t>Se hai più di 14 anni (o se ne hai meno puoi chiedere ai tuoi genitori o tutori) puoi chiedere </a:t>
            </a:r>
            <a:r>
              <a:rPr lang="it-IT" b="1" dirty="0" smtClean="0">
                <a:solidFill>
                  <a:schemeClr val="tx1"/>
                </a:solidFill>
              </a:rPr>
              <a:t>al gestore del sito internet o del </a:t>
            </a:r>
            <a:r>
              <a:rPr lang="it-IT" u="sng" dirty="0" smtClean="0">
                <a:solidFill>
                  <a:schemeClr val="tx1"/>
                </a:solidFill>
                <a:hlinkClick r:id="rId3"/>
              </a:rPr>
              <a:t>social network</a:t>
            </a:r>
            <a:r>
              <a:rPr lang="it-IT" b="1" dirty="0" smtClean="0">
                <a:solidFill>
                  <a:schemeClr val="tx1"/>
                </a:solidFill>
              </a:rPr>
              <a:t> di oscurare, rimuovere o bloccare i contenuti diffusi </a:t>
            </a:r>
            <a:r>
              <a:rPr lang="it-IT" dirty="0" smtClean="0">
                <a:solidFill>
                  <a:schemeClr val="tx1"/>
                </a:solidFill>
              </a:rPr>
              <a:t>nella rete che ti riguardano. Se entro 24 il gestore non avrà provveduto, puoi rivolgerti alle forze dell’ordine (Carabinieri, Polizia Postale). </a:t>
            </a:r>
            <a:r>
              <a:rPr lang="it-IT" b="1" dirty="0" smtClean="0">
                <a:solidFill>
                  <a:schemeClr val="tx1"/>
                </a:solidFill>
              </a:rPr>
              <a:t> </a:t>
            </a:r>
            <a:r>
              <a:rPr lang="it-IT" dirty="0" smtClean="0">
                <a:solidFill>
                  <a:schemeClr val="tx1"/>
                </a:solidFill>
              </a:rPr>
              <a:t>È possibile dunque bloccare, almeno parzialmente, l’azione dei </a:t>
            </a:r>
            <a:r>
              <a:rPr lang="it-IT" dirty="0" err="1" smtClean="0">
                <a:solidFill>
                  <a:schemeClr val="tx1"/>
                </a:solidFill>
              </a:rPr>
              <a:t>cyberbulli</a:t>
            </a:r>
            <a:r>
              <a:rPr lang="it-IT" dirty="0" smtClean="0">
                <a:solidFill>
                  <a:schemeClr val="tx1"/>
                </a:solidFill>
              </a:rPr>
              <a:t>, bloccando contatti indesiderati, salvando il testo di una chat, segnalando un contenuto al gestore del </a:t>
            </a:r>
            <a:r>
              <a:rPr lang="it-IT" u="sng" dirty="0" smtClean="0">
                <a:solidFill>
                  <a:schemeClr val="tx1"/>
                </a:solidFill>
                <a:hlinkClick r:id="rId3"/>
              </a:rPr>
              <a:t>social network</a:t>
            </a:r>
            <a:r>
              <a:rPr lang="it-IT" dirty="0" smtClean="0">
                <a:solidFill>
                  <a:schemeClr val="tx1"/>
                </a:solidFill>
              </a:rPr>
              <a:t> utilizzato.</a:t>
            </a:r>
          </a:p>
          <a:p>
            <a:endParaRPr lang="it-IT" dirty="0" smtClean="0">
              <a:solidFill>
                <a:schemeClr val="tx1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PARLANE CON QUALCUNO </a:t>
            </a:r>
            <a:r>
              <a:rPr lang="it-IT" b="1" dirty="0" err="1" smtClean="0">
                <a:solidFill>
                  <a:srgbClr val="FF0000"/>
                </a:solidFill>
              </a:rPr>
              <a:t>DI</a:t>
            </a:r>
            <a:r>
              <a:rPr lang="it-IT" b="1" dirty="0" smtClean="0">
                <a:solidFill>
                  <a:srgbClr val="FF0000"/>
                </a:solidFill>
              </a:rPr>
              <a:t> CUI TI FIDI</a:t>
            </a:r>
            <a:r>
              <a:rPr lang="it-IT" dirty="0" smtClean="0">
                <a:solidFill>
                  <a:schemeClr val="tx1"/>
                </a:solidFill>
              </a:rPr>
              <a:t/>
            </a:r>
            <a:br>
              <a:rPr lang="it-IT" dirty="0" smtClean="0">
                <a:solidFill>
                  <a:schemeClr val="tx1"/>
                </a:solidFill>
              </a:rPr>
            </a:br>
            <a:r>
              <a:rPr lang="it-IT" dirty="0" smtClean="0">
                <a:solidFill>
                  <a:schemeClr val="tx1"/>
                </a:solidFill>
              </a:rPr>
              <a:t>Un genitore, un parente o un insegnante ... ma anche un tuo amico al di fuori della scuola. Mai isolarti, ok? Da soli non se ne esce. Segnala quello che sta succedendo, per te e per le altre persone che potrebbero essere coinvolte in futuro dallo stesso </a:t>
            </a:r>
            <a:r>
              <a:rPr lang="it-IT" dirty="0" err="1" smtClean="0">
                <a:solidFill>
                  <a:schemeClr val="tx1"/>
                </a:solidFill>
              </a:rPr>
              <a:t>cyberbullo</a:t>
            </a:r>
            <a:r>
              <a:rPr lang="it-IT" dirty="0" smtClean="0">
                <a:solidFill>
                  <a:schemeClr val="tx1"/>
                </a:solidFill>
              </a:rPr>
              <a:t> /a.</a:t>
            </a:r>
          </a:p>
          <a:p>
            <a:r>
              <a:rPr lang="it-IT" dirty="0" smtClean="0">
                <a:solidFill>
                  <a:schemeClr val="tx1"/>
                </a:solidFill>
              </a:rPr>
              <a:t>Se preferisci parlarne con qualcuno che è fuori dal tuo mondo e dai tuoi giri, puoi utilizzare due canali : </a:t>
            </a:r>
            <a:r>
              <a:rPr lang="it-IT" b="1" dirty="0" smtClean="0">
                <a:solidFill>
                  <a:schemeClr val="tx1"/>
                </a:solidFill>
              </a:rPr>
              <a:t>la linea di ascolto 1.96.96 e la chat di Telefono Azzurro.</a:t>
            </a:r>
            <a:endParaRPr lang="it-IT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 descr="Citynet Srl | CORSO ROBOTICA ED AUTOMAZI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8132" name="AutoShape 4" descr="Divini Istituto Tecnico Tecnologico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8134" name="AutoShape 6" descr="Citynet Srl | CORSO ROBOTICA ED AUTOMAZI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57174" y="248334"/>
            <a:ext cx="8562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noProof="1" smtClean="0">
                <a:solidFill>
                  <a:schemeClr val="bg1"/>
                </a:solidFill>
              </a:rPr>
              <a:t>Articolo di giornale del 3 febbraio 2022 da </a:t>
            </a:r>
            <a:r>
              <a:rPr lang="en-US" sz="2800" i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Giorno</a:t>
            </a:r>
            <a:endParaRPr lang="en-US" sz="2800" i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magine 12" descr="Screenshot (330).png"/>
          <p:cNvPicPr>
            <a:picLocks noChangeAspect="1"/>
          </p:cNvPicPr>
          <p:nvPr/>
        </p:nvPicPr>
        <p:blipFill>
          <a:blip r:embed="rId3"/>
          <a:srcRect l="21484" t="12361" r="23750" b="77639"/>
          <a:stretch>
            <a:fillRect/>
          </a:stretch>
        </p:blipFill>
        <p:spPr>
          <a:xfrm>
            <a:off x="638175" y="781050"/>
            <a:ext cx="6677025" cy="685800"/>
          </a:xfrm>
          <a:prstGeom prst="rect">
            <a:avLst/>
          </a:prstGeom>
        </p:spPr>
      </p:pic>
      <p:pic>
        <p:nvPicPr>
          <p:cNvPr id="14" name="Immagine 13" descr="Screenshot (331).png"/>
          <p:cNvPicPr>
            <a:picLocks noChangeAspect="1"/>
          </p:cNvPicPr>
          <p:nvPr/>
        </p:nvPicPr>
        <p:blipFill>
          <a:blip r:embed="rId4"/>
          <a:srcRect l="22813" t="11250" r="40547" b="30000"/>
          <a:stretch>
            <a:fillRect/>
          </a:stretch>
        </p:blipFill>
        <p:spPr>
          <a:xfrm>
            <a:off x="1095375" y="1581150"/>
            <a:ext cx="4467225" cy="4667250"/>
          </a:xfrm>
          <a:prstGeom prst="rect">
            <a:avLst/>
          </a:prstGeom>
        </p:spPr>
      </p:pic>
      <p:pic>
        <p:nvPicPr>
          <p:cNvPr id="15" name="Immagine 14" descr="Screenshot (332).png"/>
          <p:cNvPicPr>
            <a:picLocks noChangeAspect="1"/>
          </p:cNvPicPr>
          <p:nvPr/>
        </p:nvPicPr>
        <p:blipFill>
          <a:blip r:embed="rId5"/>
          <a:srcRect l="22891" t="24306" r="41015" b="17778"/>
          <a:stretch>
            <a:fillRect/>
          </a:stretch>
        </p:blipFill>
        <p:spPr>
          <a:xfrm>
            <a:off x="5886450" y="2676525"/>
            <a:ext cx="4400550" cy="3971925"/>
          </a:xfrm>
          <a:prstGeom prst="rect">
            <a:avLst/>
          </a:prstGeom>
        </p:spPr>
      </p:pic>
      <p:sp>
        <p:nvSpPr>
          <p:cNvPr id="48140" name="AutoShape 12" descr="Newspaper Newspap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" name="Immagine 19" descr="pngeg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5333" y="-180975"/>
            <a:ext cx="4266667" cy="26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933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20</a:t>
            </a:fld>
            <a:endParaRPr lang="en-US" noProof="0"/>
          </a:p>
        </p:txBody>
      </p:sp>
      <p:pic>
        <p:nvPicPr>
          <p:cNvPr id="5" name="Immagine 4" descr="logo_ITIS_Divini.jpg"/>
          <p:cNvPicPr>
            <a:picLocks noChangeAspect="1"/>
          </p:cNvPicPr>
          <p:nvPr/>
        </p:nvPicPr>
        <p:blipFill>
          <a:blip r:embed="rId2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ttangolo arrotondato 6"/>
          <p:cNvSpPr/>
          <p:nvPr/>
        </p:nvSpPr>
        <p:spPr>
          <a:xfrm>
            <a:off x="933450" y="361950"/>
            <a:ext cx="9296400" cy="6143625"/>
          </a:xfrm>
          <a:prstGeom prst="round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b="1" dirty="0" smtClean="0">
                <a:solidFill>
                  <a:srgbClr val="FF0000"/>
                </a:solidFill>
              </a:rPr>
              <a:t>PENSA PRIMA </a:t>
            </a:r>
            <a:r>
              <a:rPr lang="it-IT" b="1" dirty="0" err="1" smtClean="0">
                <a:solidFill>
                  <a:srgbClr val="FF0000"/>
                </a:solidFill>
              </a:rPr>
              <a:t>DI</a:t>
            </a:r>
            <a:r>
              <a:rPr lang="it-IT" b="1" dirty="0" smtClean="0">
                <a:solidFill>
                  <a:srgbClr val="FF0000"/>
                </a:solidFill>
              </a:rPr>
              <a:t> POSTARE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>
                <a:solidFill>
                  <a:schemeClr val="tx1"/>
                </a:solidFill>
              </a:rPr>
              <a:t>Voglio veramente dire a tutti cosa penso in ogni momento di tutti quelli che conosco? Cosa può succedere se posto una foto riservata del mio fidanzato/a o dei miei compagni? Perché continuo a fare scherzi ad un mio compagno o compagna continuamente, anche se ormai mi diverto solo io?</a:t>
            </a: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METTITI NEI PANNI DEGLI ALTRI</a:t>
            </a:r>
          </a:p>
          <a:p>
            <a:pPr algn="just"/>
            <a:r>
              <a:rPr lang="it-IT" dirty="0" smtClean="0">
                <a:solidFill>
                  <a:schemeClr val="tx1"/>
                </a:solidFill>
              </a:rPr>
              <a:t>Se succede qualcosa di brutto online, la responsabilità non è mai di una persona sola. Si dovrebbe essere attenti a chi si ha intorno, andare oltre le apparenze e mettersi nei panni degli altri. Avere il coraggio di chiedere “come stai”, avere il coraggio di fermarsi a pensare e fermare gli altri se si capisce che si sta sbagliando, anche se questo vuol dire andare “contro” quello che fanno gli altri.</a:t>
            </a:r>
          </a:p>
          <a:p>
            <a:pPr algn="just"/>
            <a:endParaRPr lang="it-IT" dirty="0" smtClean="0">
              <a:solidFill>
                <a:schemeClr val="tx1"/>
              </a:solidFill>
            </a:endParaRPr>
          </a:p>
          <a:p>
            <a:pPr algn="just"/>
            <a:endParaRPr lang="it-IT" dirty="0" smtClean="0">
              <a:solidFill>
                <a:schemeClr val="tx1"/>
              </a:solidFill>
            </a:endParaRPr>
          </a:p>
          <a:p>
            <a:pPr algn="just"/>
            <a:endParaRPr lang="it-IT" dirty="0" smtClean="0">
              <a:solidFill>
                <a:schemeClr val="tx1"/>
              </a:solidFill>
            </a:endParaRPr>
          </a:p>
          <a:p>
            <a:pPr algn="just"/>
            <a:endParaRPr lang="it-IT" dirty="0" smtClean="0">
              <a:solidFill>
                <a:schemeClr val="tx1"/>
              </a:solidFill>
            </a:endParaRPr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4029075"/>
            <a:ext cx="26765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6563" y="4048124"/>
            <a:ext cx="2627312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7299" y="219075"/>
            <a:ext cx="11268901" cy="694662"/>
          </a:xfrm>
        </p:spPr>
        <p:txBody>
          <a:bodyPr/>
          <a:lstStyle/>
          <a:p>
            <a:r>
              <a:rPr lang="it-IT" dirty="0" smtClean="0"/>
              <a:t>Differenze tra bullismo e </a:t>
            </a:r>
            <a:r>
              <a:rPr lang="it-IT" dirty="0" err="1" smtClean="0"/>
              <a:t>cyberBULLISMO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21</a:t>
            </a:fld>
            <a:endParaRPr lang="en-US" noProof="0"/>
          </a:p>
        </p:txBody>
      </p:sp>
      <p:pic>
        <p:nvPicPr>
          <p:cNvPr id="5" name="Immagine 4" descr="logo_ITIS_Divini.jpg"/>
          <p:cNvPicPr>
            <a:picLocks noChangeAspect="1"/>
          </p:cNvPicPr>
          <p:nvPr/>
        </p:nvPicPr>
        <p:blipFill>
          <a:blip r:embed="rId2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ttangolo arrotondato 6"/>
          <p:cNvSpPr/>
          <p:nvPr/>
        </p:nvSpPr>
        <p:spPr>
          <a:xfrm>
            <a:off x="704850" y="1095375"/>
            <a:ext cx="4791075" cy="5210175"/>
          </a:xfrm>
          <a:prstGeom prst="round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BULLISMO </a:t>
            </a:r>
          </a:p>
          <a:p>
            <a:pPr algn="ctr"/>
            <a:endParaRPr lang="it-IT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• Sono coinvolte persone solitamente conosciute</a:t>
            </a:r>
          </a:p>
          <a:p>
            <a:pPr algn="ctr"/>
            <a:endParaRPr lang="it-IT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• La conoscenza degli episodi di bullismo circolano all’interno di un territorio ristretto</a:t>
            </a:r>
          </a:p>
          <a:p>
            <a:pPr algn="ctr"/>
            <a:endParaRPr lang="it-IT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• Le azioni di bullismo avvengono in momenti della giornata definiti (ricreazione, cambio negli spogliatoi, tragitto casa-scuola)</a:t>
            </a:r>
          </a:p>
          <a:p>
            <a:pPr algn="ctr"/>
            <a:endParaRPr lang="it-IT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• Contenimento del livello di aggressività del bullo dipende dalla dinamica di gruppo </a:t>
            </a:r>
          </a:p>
          <a:p>
            <a:pPr algn="ctr"/>
            <a:endParaRPr lang="it-IT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6391275" y="1181100"/>
            <a:ext cx="4791075" cy="4972050"/>
          </a:xfrm>
          <a:prstGeom prst="round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CYBERBULLISMO</a:t>
            </a:r>
          </a:p>
          <a:p>
            <a:pPr algn="ctr"/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•Possono</a:t>
            </a:r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essere coinvolte persone di tutto il mondo anche non conosciute</a:t>
            </a:r>
          </a:p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r>
              <a:rPr lang="it-IT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•Il</a:t>
            </a:r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materiale può essere diffuso in tutto il mondo e permanere a lungo</a:t>
            </a:r>
          </a:p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r>
              <a:rPr lang="it-IT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•Alto</a:t>
            </a:r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livelli di disinibizione del bullo (senza freni perché riesce a nascondere la sua identità dietro lo schermo)</a:t>
            </a:r>
          </a:p>
          <a:p>
            <a:pPr algn="ctr"/>
            <a:r>
              <a:rPr lang="it-IT" dirty="0" smtClean="0"/>
              <a:t>profilo </a:t>
            </a:r>
            <a:r>
              <a:rPr lang="it-IT" dirty="0" err="1" smtClean="0"/>
              <a:t>fake</a:t>
            </a:r>
            <a:r>
              <a:rPr lang="it-IT" dirty="0" smtClean="0"/>
              <a:t> (falso), da un avatar o da un nickname</a:t>
            </a:r>
            <a:endParaRPr lang="it-IT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it-IT" dirty="0" smtClean="0">
              <a:solidFill>
                <a:schemeClr val="lt1"/>
              </a:solidFill>
            </a:endParaRPr>
          </a:p>
          <a:p>
            <a:pPr algn="ctr"/>
            <a:endParaRPr lang="it-IT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22</a:t>
            </a:fld>
            <a:endParaRPr lang="en-US" noProof="0"/>
          </a:p>
        </p:txBody>
      </p:sp>
      <p:pic>
        <p:nvPicPr>
          <p:cNvPr id="5" name="Immagine 4" descr="logo_ITIS_Divini.jpg"/>
          <p:cNvPicPr>
            <a:picLocks noChangeAspect="1"/>
          </p:cNvPicPr>
          <p:nvPr/>
        </p:nvPicPr>
        <p:blipFill>
          <a:blip r:embed="rId2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ttangolo 6"/>
          <p:cNvSpPr/>
          <p:nvPr/>
        </p:nvSpPr>
        <p:spPr>
          <a:xfrm>
            <a:off x="7105649" y="314236"/>
            <a:ext cx="48101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 tecnologia non è ne buona ne cattiva, </a:t>
            </a:r>
            <a:r>
              <a:rPr lang="it-IT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dipende da come la si usa.</a:t>
            </a:r>
          </a:p>
          <a:p>
            <a:pPr algn="just"/>
            <a:endParaRPr lang="it-IT" sz="24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rete offre infinite possibilità:</a:t>
            </a:r>
          </a:p>
          <a:p>
            <a:pPr algn="just"/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EVITA GLI ERRORI CHE POSSONO ESPORTI A RISCHI!!!</a:t>
            </a:r>
          </a:p>
          <a:p>
            <a:pPr algn="just"/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FACCIAMOLO CON I </a:t>
            </a:r>
          </a:p>
          <a:p>
            <a:pPr algn="just"/>
            <a:r>
              <a:rPr lang="it-IT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SUPEREROI…</a:t>
            </a:r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ANZI CON I SUPERER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just"/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www.generazioniconnesse.it</a:t>
            </a:r>
          </a:p>
          <a:p>
            <a:pPr algn="just"/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75793" y="5149334"/>
            <a:ext cx="5534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u="sng" dirty="0" smtClean="0">
                <a:hlinkClick r:id="rId3"/>
              </a:rPr>
              <a:t>https://www.generazioniconnesse.it/site/it/super-errori/</a:t>
            </a:r>
            <a:endParaRPr lang="it-IT" dirty="0" smtClean="0"/>
          </a:p>
        </p:txBody>
      </p:sp>
      <p:pic>
        <p:nvPicPr>
          <p:cNvPr id="9" name="Immagine 8" descr="Screenshot (333).png"/>
          <p:cNvPicPr>
            <a:picLocks noChangeAspect="1"/>
          </p:cNvPicPr>
          <p:nvPr/>
        </p:nvPicPr>
        <p:blipFill>
          <a:blip r:embed="rId4"/>
          <a:srcRect l="10469" t="14305" r="10625" b="5972"/>
          <a:stretch>
            <a:fillRect/>
          </a:stretch>
        </p:blipFill>
        <p:spPr>
          <a:xfrm>
            <a:off x="638174" y="1104900"/>
            <a:ext cx="4943475" cy="3790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0" y="247650"/>
            <a:ext cx="5715001" cy="761337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  Il </a:t>
            </a:r>
            <a:r>
              <a:rPr lang="it-IT" dirty="0" err="1" smtClean="0">
                <a:solidFill>
                  <a:schemeClr val="tx1"/>
                </a:solidFill>
              </a:rPr>
              <a:t>postatore</a:t>
            </a:r>
            <a:r>
              <a:rPr lang="it-IT" dirty="0" smtClean="0">
                <a:solidFill>
                  <a:schemeClr val="tx1"/>
                </a:solidFill>
              </a:rPr>
              <a:t> nero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114350" y="1472638"/>
            <a:ext cx="4793714" cy="1047600"/>
          </a:xfrm>
        </p:spPr>
        <p:txBody>
          <a:bodyPr/>
          <a:lstStyle/>
          <a:p>
            <a:r>
              <a:rPr lang="it-IT" dirty="0" smtClean="0"/>
              <a:t>Chi è il #PostatoreNero?</a:t>
            </a:r>
          </a:p>
          <a:p>
            <a:r>
              <a:rPr lang="it-IT" b="0" i="1" cap="none" dirty="0" smtClean="0"/>
              <a:t>Colui che si sentiva il più forte (online)</a:t>
            </a:r>
          </a:p>
          <a:p>
            <a:r>
              <a:rPr lang="it-IT" b="0" dirty="0" smtClean="0"/>
              <a:t>Molti lo conoscono perché insiste a voler chattare, anche quando non vuoi, Ma la sua specialità è pubblicare post offensivi sui social network, alla ricerca dell'applauso facile. </a:t>
            </a:r>
          </a:p>
          <a:p>
            <a:r>
              <a:rPr lang="it-IT" b="0" dirty="0" smtClean="0"/>
              <a:t>c'è chi dice che per un "mi piace" si venderebbe anche l’anima!</a:t>
            </a:r>
          </a:p>
          <a:p>
            <a:r>
              <a:rPr lang="it-IT" b="0" dirty="0" smtClean="0"/>
              <a:t> Una volta ha creato un finto profilo per mettere nei guai dei suoi amici e così è diventato... </a:t>
            </a:r>
            <a:r>
              <a:rPr lang="it-IT" b="0" dirty="0" smtClean="0">
                <a:solidFill>
                  <a:schemeClr val="tx1"/>
                </a:solidFill>
              </a:rPr>
              <a:t>IL POSTATORE NERO</a:t>
            </a:r>
            <a:r>
              <a:rPr lang="it-IT" b="0" dirty="0" smtClean="0"/>
              <a:t>!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23</a:t>
            </a:fld>
            <a:endParaRPr lang="en-US" noProof="0"/>
          </a:p>
        </p:txBody>
      </p:sp>
      <p:pic>
        <p:nvPicPr>
          <p:cNvPr id="5" name="Immagine 4" descr="logo_ITIS_Divini.jpg"/>
          <p:cNvPicPr>
            <a:picLocks noChangeAspect="1"/>
          </p:cNvPicPr>
          <p:nvPr/>
        </p:nvPicPr>
        <p:blipFill>
          <a:blip r:embed="rId2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ttangolo 5"/>
          <p:cNvSpPr/>
          <p:nvPr/>
        </p:nvSpPr>
        <p:spPr>
          <a:xfrm>
            <a:off x="1282533" y="5025509"/>
            <a:ext cx="3245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3"/>
              </a:rPr>
              <a:t>https://youtu.be/KHdSuW7jmoE</a:t>
            </a:r>
            <a:endParaRPr lang="it-IT" dirty="0"/>
          </a:p>
        </p:txBody>
      </p:sp>
      <p:pic>
        <p:nvPicPr>
          <p:cNvPr id="102402" name="Picture 2" descr="https://www.generazioniconnesse.it/site/_file/immagini/SuperErrori/Super_Errori_WEB_pagine_postatorenero.png"/>
          <p:cNvPicPr>
            <a:picLocks noChangeAspect="1" noChangeArrowheads="1"/>
          </p:cNvPicPr>
          <p:nvPr/>
        </p:nvPicPr>
        <p:blipFill>
          <a:blip r:embed="rId4"/>
          <a:srcRect l="67970"/>
          <a:stretch>
            <a:fillRect/>
          </a:stretch>
        </p:blipFill>
        <p:spPr bwMode="auto">
          <a:xfrm>
            <a:off x="1495425" y="1181100"/>
            <a:ext cx="3355975" cy="3819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86675" y="333375"/>
            <a:ext cx="3438525" cy="761337"/>
          </a:xfrm>
        </p:spPr>
        <p:txBody>
          <a:bodyPr/>
          <a:lstStyle/>
          <a:p>
            <a:r>
              <a:rPr lang="it-IT" dirty="0" err="1" smtClean="0">
                <a:solidFill>
                  <a:srgbClr val="FF0000"/>
                </a:solidFill>
              </a:rPr>
              <a:t>chatwoman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114350" y="1472638"/>
            <a:ext cx="4793714" cy="1047600"/>
          </a:xfrm>
        </p:spPr>
        <p:txBody>
          <a:bodyPr/>
          <a:lstStyle/>
          <a:p>
            <a:r>
              <a:rPr lang="it-IT" dirty="0" smtClean="0"/>
              <a:t>Chi è </a:t>
            </a:r>
            <a:r>
              <a:rPr lang="it-IT" dirty="0" err="1" smtClean="0"/>
              <a:t>#</a:t>
            </a:r>
            <a:r>
              <a:rPr lang="it-IT" dirty="0" err="1" smtClean="0">
                <a:solidFill>
                  <a:srgbClr val="FF0000"/>
                </a:solidFill>
              </a:rPr>
              <a:t>chatwoman</a:t>
            </a:r>
            <a:r>
              <a:rPr lang="it-IT" dirty="0" smtClean="0"/>
              <a:t>?</a:t>
            </a:r>
          </a:p>
          <a:p>
            <a:r>
              <a:rPr lang="it-IT" b="0" i="1" dirty="0" smtClean="0"/>
              <a:t>Colei che chattava, chattava, chattava...</a:t>
            </a:r>
          </a:p>
          <a:p>
            <a:r>
              <a:rPr lang="it-IT" b="0" dirty="0" smtClean="0"/>
              <a:t>I compiti sono troppo difficili? I compagni la mettono a disagio? Nessun problema: lei si fa una bella chattata e passa la paura! </a:t>
            </a:r>
          </a:p>
          <a:p>
            <a:r>
              <a:rPr lang="it-IT" b="0" dirty="0" smtClean="0"/>
              <a:t>Non si ricorda bene quando ha iniziato, magari voleva solo scrivere qualcosa di carino, comunicare con gli amici, divertirsi. Fatto sta, </a:t>
            </a:r>
            <a:r>
              <a:rPr lang="it-IT" dirty="0" smtClean="0"/>
              <a:t>ora il cellulare ce l'ha incollato alla mano e lo usa a scuola, a pranzo, a cena, mentre dorme. È così che è diventata... CHATWOMAN!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24</a:t>
            </a:fld>
            <a:endParaRPr lang="en-US" noProof="0"/>
          </a:p>
        </p:txBody>
      </p:sp>
      <p:pic>
        <p:nvPicPr>
          <p:cNvPr id="5" name="Immagine 4" descr="logo_ITIS_Divini.jpg"/>
          <p:cNvPicPr>
            <a:picLocks noChangeAspect="1"/>
          </p:cNvPicPr>
          <p:nvPr/>
        </p:nvPicPr>
        <p:blipFill>
          <a:blip r:embed="rId2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ttangolo 5"/>
          <p:cNvSpPr/>
          <p:nvPr/>
        </p:nvSpPr>
        <p:spPr>
          <a:xfrm>
            <a:off x="1301583" y="5463659"/>
            <a:ext cx="3255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3"/>
              </a:rPr>
              <a:t>https://youtu.be/DVBPgPcAWcw</a:t>
            </a:r>
            <a:endParaRPr lang="it-IT" dirty="0"/>
          </a:p>
        </p:txBody>
      </p:sp>
      <p:pic>
        <p:nvPicPr>
          <p:cNvPr id="8" name="Immagine 7" descr="Screenshot (334).png"/>
          <p:cNvPicPr>
            <a:picLocks noChangeAspect="1"/>
          </p:cNvPicPr>
          <p:nvPr/>
        </p:nvPicPr>
        <p:blipFill>
          <a:blip r:embed="rId4"/>
          <a:srcRect l="30156" t="16805" r="31016" b="12500"/>
          <a:stretch>
            <a:fillRect/>
          </a:stretch>
        </p:blipFill>
        <p:spPr>
          <a:xfrm>
            <a:off x="581025" y="542925"/>
            <a:ext cx="4733925" cy="4848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86601" y="314325"/>
            <a:ext cx="4572000" cy="761337"/>
          </a:xfrm>
        </p:spPr>
        <p:txBody>
          <a:bodyPr/>
          <a:lstStyle/>
          <a:p>
            <a:r>
              <a:rPr lang="it-IT" dirty="0" smtClean="0">
                <a:solidFill>
                  <a:srgbClr val="92D050"/>
                </a:solidFill>
              </a:rPr>
              <a:t>L’INCREDIBILE URL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114350" y="1472638"/>
            <a:ext cx="4793714" cy="1047600"/>
          </a:xfrm>
        </p:spPr>
        <p:txBody>
          <a:bodyPr/>
          <a:lstStyle/>
          <a:p>
            <a:r>
              <a:rPr lang="it-IT" dirty="0" smtClean="0"/>
              <a:t>CHI È L’INCREDIBILE URL?</a:t>
            </a:r>
          </a:p>
          <a:p>
            <a:r>
              <a:rPr lang="it-IT" b="0" i="1" dirty="0" smtClean="0"/>
              <a:t>Colui che cliccava su tutto.</a:t>
            </a:r>
          </a:p>
          <a:p>
            <a:r>
              <a:rPr lang="it-IT" b="0" dirty="0" smtClean="0"/>
              <a:t>Uno che clicca sempre, tanto che potrà succedere? Per fare un esempio: quando gli arriva una email con un link, lui clicca senza leggere. Quando naviga su siti sconosciuti inserisce e invia dati personali con noncuranza, clicca bottoni neanche fosse un videogioco! Il dramma arriva dopo, quando si arrabbia ma ormai è troppo tardi. È così che è diventato... </a:t>
            </a:r>
            <a:r>
              <a:rPr lang="it-IT" b="0" dirty="0" smtClean="0">
                <a:solidFill>
                  <a:srgbClr val="92D050"/>
                </a:solidFill>
              </a:rPr>
              <a:t>L'Incredibile Url</a:t>
            </a:r>
            <a:r>
              <a:rPr lang="it-IT" b="0" dirty="0" smtClean="0"/>
              <a:t>!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25</a:t>
            </a:fld>
            <a:endParaRPr lang="en-US" noProof="0"/>
          </a:p>
        </p:txBody>
      </p:sp>
      <p:pic>
        <p:nvPicPr>
          <p:cNvPr id="5" name="Immagine 4" descr="logo_ITIS_Divini.jpg"/>
          <p:cNvPicPr>
            <a:picLocks noChangeAspect="1"/>
          </p:cNvPicPr>
          <p:nvPr/>
        </p:nvPicPr>
        <p:blipFill>
          <a:blip r:embed="rId2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0594" name="Picture 2" descr="https://www.generazioniconnesse.it/site/_file/immagini/SuperErrori/Super_Errori_WEB_pagine_incredibileurl.png"/>
          <p:cNvPicPr>
            <a:picLocks noChangeAspect="1" noChangeArrowheads="1"/>
          </p:cNvPicPr>
          <p:nvPr/>
        </p:nvPicPr>
        <p:blipFill>
          <a:blip r:embed="rId3"/>
          <a:srcRect l="61091" r="3000" b="-6484"/>
          <a:stretch>
            <a:fillRect/>
          </a:stretch>
        </p:blipFill>
        <p:spPr bwMode="auto">
          <a:xfrm>
            <a:off x="990600" y="1047750"/>
            <a:ext cx="3762375" cy="4067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ttangolo 8">
            <a:hlinkClick r:id="rId4"/>
          </p:cNvPr>
          <p:cNvSpPr/>
          <p:nvPr/>
        </p:nvSpPr>
        <p:spPr>
          <a:xfrm>
            <a:off x="761191" y="5035034"/>
            <a:ext cx="4886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4"/>
              </a:rPr>
              <a:t>https://www.youtube.com/watch?v=YG_SlNUXjT0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05651" y="352425"/>
            <a:ext cx="4000500" cy="761337"/>
          </a:xfrm>
        </p:spPr>
        <p:txBody>
          <a:bodyPr/>
          <a:lstStyle/>
          <a:p>
            <a:r>
              <a:rPr lang="it-IT" dirty="0" smtClean="0">
                <a:solidFill>
                  <a:srgbClr val="FFFF00"/>
                </a:solidFill>
              </a:rPr>
              <a:t>L’UOMO TAGGO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114350" y="1472638"/>
            <a:ext cx="4793714" cy="1047600"/>
          </a:xfrm>
        </p:spPr>
        <p:txBody>
          <a:bodyPr/>
          <a:lstStyle/>
          <a:p>
            <a:r>
              <a:rPr lang="it-IT" dirty="0" smtClean="0"/>
              <a:t>Chi è l'#UomoTaggo?</a:t>
            </a:r>
          </a:p>
          <a:p>
            <a:r>
              <a:rPr lang="it-IT" b="0" i="1" dirty="0" smtClean="0"/>
              <a:t>Colui che taggava chiunque</a:t>
            </a:r>
          </a:p>
          <a:p>
            <a:r>
              <a:rPr lang="it-IT" b="0" dirty="0" smtClean="0"/>
              <a:t>È il più veloce della scuola a condividere un video, il primo a far girare una foto ricevuta in privato. </a:t>
            </a:r>
          </a:p>
          <a:p>
            <a:r>
              <a:rPr lang="it-IT" b="0" dirty="0" err="1" smtClean="0"/>
              <a:t>Tagga</a:t>
            </a:r>
            <a:r>
              <a:rPr lang="it-IT" b="0" dirty="0" smtClean="0"/>
              <a:t> gli amici senza mai chiedere il permesso e come se non bastasse aggiunge persone che non conosce sui social per osservare le loro abitudini e coinvolgerli in condivisioni imbarazzanti. È per queste leggerezze che è diventato... </a:t>
            </a:r>
            <a:r>
              <a:rPr lang="it-IT" b="0" dirty="0" smtClean="0">
                <a:solidFill>
                  <a:srgbClr val="FFC000"/>
                </a:solidFill>
              </a:rPr>
              <a:t>l'Uomo Taggo</a:t>
            </a:r>
            <a:r>
              <a:rPr lang="it-IT" b="0" dirty="0" smtClean="0"/>
              <a:t>!</a:t>
            </a:r>
          </a:p>
          <a:p>
            <a:endParaRPr lang="it-IT" b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26</a:t>
            </a:fld>
            <a:endParaRPr lang="en-US" noProof="0"/>
          </a:p>
        </p:txBody>
      </p:sp>
      <p:pic>
        <p:nvPicPr>
          <p:cNvPr id="5" name="Immagine 4" descr="logo_ITIS_Divini.jpg"/>
          <p:cNvPicPr>
            <a:picLocks noChangeAspect="1"/>
          </p:cNvPicPr>
          <p:nvPr/>
        </p:nvPicPr>
        <p:blipFill>
          <a:blip r:embed="rId2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9570" name="Picture 2" descr="https://www.generazioniconnesse.it/site/_file/immagini/SuperErrori/Super_Errori_WEB_pagine_uomotaggo.png"/>
          <p:cNvPicPr>
            <a:picLocks noChangeAspect="1" noChangeArrowheads="1"/>
          </p:cNvPicPr>
          <p:nvPr/>
        </p:nvPicPr>
        <p:blipFill>
          <a:blip r:embed="rId3"/>
          <a:srcRect l="5606" r="48848" b="-12968"/>
          <a:stretch>
            <a:fillRect/>
          </a:stretch>
        </p:blipFill>
        <p:spPr bwMode="auto">
          <a:xfrm>
            <a:off x="609600" y="885825"/>
            <a:ext cx="4772025" cy="4314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ttangolo 8">
            <a:hlinkClick r:id="rId4"/>
          </p:cNvPr>
          <p:cNvSpPr/>
          <p:nvPr/>
        </p:nvSpPr>
        <p:spPr>
          <a:xfrm>
            <a:off x="1608916" y="4949309"/>
            <a:ext cx="3054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5"/>
              </a:rPr>
              <a:t>https://youtu.be/SzeUzGhiUSc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05651" y="352425"/>
            <a:ext cx="4000500" cy="761337"/>
          </a:xfrm>
        </p:spPr>
        <p:txBody>
          <a:bodyPr/>
          <a:lstStyle/>
          <a:p>
            <a:r>
              <a:rPr lang="it-IT" dirty="0" smtClean="0">
                <a:solidFill>
                  <a:srgbClr val="FFC000"/>
                </a:solidFill>
              </a:rPr>
              <a:t>TEMPESTATA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114350" y="1472638"/>
            <a:ext cx="4793714" cy="1047600"/>
          </a:xfrm>
        </p:spPr>
        <p:txBody>
          <a:bodyPr/>
          <a:lstStyle/>
          <a:p>
            <a:r>
              <a:rPr lang="it-IT" dirty="0" smtClean="0"/>
              <a:t>Chi è </a:t>
            </a:r>
            <a:r>
              <a:rPr lang="it-IT" dirty="0" err="1" smtClean="0"/>
              <a:t>#</a:t>
            </a:r>
            <a:r>
              <a:rPr lang="it-IT" b="0" u="sng" dirty="0" err="1" smtClean="0">
                <a:solidFill>
                  <a:srgbClr val="FFC000"/>
                </a:solidFill>
              </a:rPr>
              <a:t>TEMPESTATA</a:t>
            </a:r>
            <a:r>
              <a:rPr lang="it-IT" dirty="0" smtClean="0"/>
              <a:t>?</a:t>
            </a:r>
          </a:p>
          <a:p>
            <a:r>
              <a:rPr lang="it-IT" b="0" i="1" dirty="0" smtClean="0"/>
              <a:t>Colei che postava ogni cosa</a:t>
            </a:r>
          </a:p>
          <a:p>
            <a:r>
              <a:rPr lang="it-IT" b="0" dirty="0" smtClean="0"/>
              <a:t>È una come minimo... molto ottimista! Perché </a:t>
            </a:r>
            <a:r>
              <a:rPr lang="it-IT" dirty="0" smtClean="0"/>
              <a:t>mette online le sue informazioni personali rendendole visibili a tutti. Il suo numero telefonico, l'indirizzo di casa....</a:t>
            </a:r>
            <a:r>
              <a:rPr lang="it-IT" b="0" dirty="0" smtClean="0"/>
              <a:t> Come se non bastasse racconta sul suo blog esperienze personali, anche intime, citando amici e conoscenti senza preoccuparsi di quello che pensano. </a:t>
            </a:r>
          </a:p>
          <a:p>
            <a:r>
              <a:rPr lang="it-IT" b="0" dirty="0" smtClean="0"/>
              <a:t>Poi però, delle brutte persone, hanno cominciato a prenderla di mira ed è diventata... </a:t>
            </a:r>
            <a:r>
              <a:rPr lang="it-IT" b="0" dirty="0" smtClean="0">
                <a:solidFill>
                  <a:srgbClr val="FFC000"/>
                </a:solidFill>
              </a:rPr>
              <a:t>TEMPESTATA</a:t>
            </a:r>
            <a:r>
              <a:rPr lang="it-IT" b="0" dirty="0" smtClean="0"/>
              <a:t>!</a:t>
            </a:r>
          </a:p>
          <a:p>
            <a:endParaRPr lang="it-IT" b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27</a:t>
            </a:fld>
            <a:endParaRPr lang="en-US" noProof="0"/>
          </a:p>
        </p:txBody>
      </p:sp>
      <p:pic>
        <p:nvPicPr>
          <p:cNvPr id="5" name="Immagine 4" descr="logo_ITIS_Divini.jpg"/>
          <p:cNvPicPr>
            <a:picLocks noChangeAspect="1"/>
          </p:cNvPicPr>
          <p:nvPr/>
        </p:nvPicPr>
        <p:blipFill>
          <a:blip r:embed="rId2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ttangolo 8">
            <a:hlinkClick r:id="rId3"/>
          </p:cNvPr>
          <p:cNvSpPr/>
          <p:nvPr/>
        </p:nvSpPr>
        <p:spPr>
          <a:xfrm>
            <a:off x="1608916" y="4949309"/>
            <a:ext cx="3022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4"/>
              </a:rPr>
              <a:t>https://youtu.be/5gKP3kj3fNg</a:t>
            </a:r>
            <a:endParaRPr lang="it-IT" dirty="0"/>
          </a:p>
        </p:txBody>
      </p:sp>
      <p:pic>
        <p:nvPicPr>
          <p:cNvPr id="112642" name="Picture 2" descr="https://www.generazioniconnesse.it/site/_file/immagini/SuperErrori/Super_Errori_WEB_pagine_tempestata.png"/>
          <p:cNvPicPr>
            <a:picLocks noChangeAspect="1" noChangeArrowheads="1"/>
          </p:cNvPicPr>
          <p:nvPr/>
        </p:nvPicPr>
        <p:blipFill>
          <a:blip r:embed="rId5"/>
          <a:srcRect l="63091" r="3091"/>
          <a:stretch>
            <a:fillRect/>
          </a:stretch>
        </p:blipFill>
        <p:spPr bwMode="auto">
          <a:xfrm>
            <a:off x="1343025" y="1057275"/>
            <a:ext cx="3543300" cy="3819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91325" y="352425"/>
            <a:ext cx="5257800" cy="761337"/>
          </a:xfrm>
        </p:spPr>
        <p:txBody>
          <a:bodyPr/>
          <a:lstStyle/>
          <a:p>
            <a:r>
              <a:rPr lang="it-IT" dirty="0" smtClean="0">
                <a:solidFill>
                  <a:srgbClr val="FF66CC"/>
                </a:solidFill>
              </a:rPr>
              <a:t>LA RAGAZZA VISIBILE</a:t>
            </a:r>
            <a:endParaRPr lang="it-IT" dirty="0">
              <a:solidFill>
                <a:srgbClr val="FF66CC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114350" y="1472638"/>
            <a:ext cx="4793714" cy="1047600"/>
          </a:xfrm>
        </p:spPr>
        <p:txBody>
          <a:bodyPr/>
          <a:lstStyle/>
          <a:p>
            <a:endParaRPr lang="it-IT" b="0" dirty="0" smtClean="0"/>
          </a:p>
          <a:p>
            <a:r>
              <a:rPr lang="it-IT" dirty="0" smtClean="0"/>
              <a:t>Chi è la #</a:t>
            </a:r>
            <a:r>
              <a:rPr lang="it-IT" dirty="0" smtClean="0">
                <a:solidFill>
                  <a:srgbClr val="FF66CC"/>
                </a:solidFill>
              </a:rPr>
              <a:t>RagazzaVisibile</a:t>
            </a:r>
            <a:r>
              <a:rPr lang="it-IT" dirty="0" smtClean="0"/>
              <a:t>?</a:t>
            </a:r>
          </a:p>
          <a:p>
            <a:r>
              <a:rPr lang="it-IT" b="0" i="1" dirty="0" smtClean="0"/>
              <a:t>Colei che postava senza pensare</a:t>
            </a:r>
          </a:p>
          <a:p>
            <a:r>
              <a:rPr lang="it-IT" b="0" dirty="0" smtClean="0"/>
              <a:t>Una che si fa prendere dall'entusiasmo e... invia, pubblica, condivide come se non ci fosse un domani! Magari dando informazioni personali che la espongono ai bulli o anche peggio. Come l'indirizzo di casa, il numero di telefono o va a sapere cosa. Una volta ha inviato al suo ragazzo delle foto sexy, lui le ha girate a un amico "fidato" e... sono ancora in giro. </a:t>
            </a:r>
            <a:r>
              <a:rPr lang="it-IT" dirty="0" smtClean="0"/>
              <a:t>È diventata così </a:t>
            </a:r>
            <a:r>
              <a:rPr lang="it-IT" dirty="0" smtClean="0">
                <a:solidFill>
                  <a:srgbClr val="FF66CC"/>
                </a:solidFill>
              </a:rPr>
              <a:t>LA RAGAZZA VISIBILE</a:t>
            </a:r>
            <a:r>
              <a:rPr lang="it-IT" dirty="0" smtClean="0"/>
              <a:t>!</a:t>
            </a:r>
            <a:endParaRPr lang="it-IT" b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28</a:t>
            </a:fld>
            <a:endParaRPr lang="en-US" noProof="0"/>
          </a:p>
        </p:txBody>
      </p:sp>
      <p:pic>
        <p:nvPicPr>
          <p:cNvPr id="5" name="Immagine 4" descr="logo_ITIS_Divini.jpg"/>
          <p:cNvPicPr>
            <a:picLocks noChangeAspect="1"/>
          </p:cNvPicPr>
          <p:nvPr/>
        </p:nvPicPr>
        <p:blipFill>
          <a:blip r:embed="rId2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3666" name="Picture 2" descr="https://www.generazioniconnesse.it/site/_file/immagini/SuperErrori/Super_Errori_WEB_pagine_ragazzavisibile.png"/>
          <p:cNvPicPr>
            <a:picLocks noChangeAspect="1" noChangeArrowheads="1"/>
          </p:cNvPicPr>
          <p:nvPr/>
        </p:nvPicPr>
        <p:blipFill>
          <a:blip r:embed="rId3"/>
          <a:srcRect t="5736" r="62667"/>
          <a:stretch>
            <a:fillRect/>
          </a:stretch>
        </p:blipFill>
        <p:spPr bwMode="auto">
          <a:xfrm>
            <a:off x="904875" y="1066800"/>
            <a:ext cx="4200525" cy="4267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ttangolo 9"/>
          <p:cNvSpPr/>
          <p:nvPr/>
        </p:nvSpPr>
        <p:spPr>
          <a:xfrm>
            <a:off x="1637491" y="5492234"/>
            <a:ext cx="3049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4"/>
              </a:rPr>
              <a:t>https://youtu.be/HpOifhChc3s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4CAA4E-665D-43A4-B900-A849C2DF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49" y="123825"/>
            <a:ext cx="7963725" cy="754724"/>
          </a:xfrm>
        </p:spPr>
        <p:txBody>
          <a:bodyPr/>
          <a:lstStyle/>
          <a:p>
            <a:r>
              <a:rPr lang="en-US" dirty="0" smtClean="0"/>
              <a:t>I PRINCIPALI RISCHI DEL WEB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1A5D44-66B7-440E-B8AF-C1EE434FE2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29</a:t>
            </a:fld>
            <a:endParaRPr lang="en-US" dirty="0"/>
          </a:p>
        </p:txBody>
      </p:sp>
      <p:pic>
        <p:nvPicPr>
          <p:cNvPr id="9" name="Picture Placeholder 8" descr="A person standing on a sidewalk looking at his phone">
            <a:extLst>
              <a:ext uri="{FF2B5EF4-FFF2-40B4-BE49-F238E27FC236}">
                <a16:creationId xmlns:a16="http://schemas.microsoft.com/office/drawing/2014/main" xmlns="" id="{42799937-A44F-4FB1-A231-F54C02388D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ttangolo 7"/>
          <p:cNvSpPr/>
          <p:nvPr/>
        </p:nvSpPr>
        <p:spPr>
          <a:xfrm>
            <a:off x="409575" y="889338"/>
            <a:ext cx="62103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it-IT" b="1" dirty="0" smtClean="0">
                <a:solidFill>
                  <a:schemeClr val="bg1">
                    <a:lumMod val="95000"/>
                  </a:schemeClr>
                </a:solidFill>
              </a:rPr>
              <a:t>FURTO D’ IDENTITA’ DIGITALE/ PHISHING</a:t>
            </a:r>
            <a:r>
              <a:rPr lang="it-IT" dirty="0" smtClean="0"/>
              <a:t> 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</a:rPr>
              <a:t>= </a:t>
            </a:r>
            <a:r>
              <a:rPr lang="it-IT" altLang="it-IT" sz="1600" dirty="0" smtClean="0">
                <a:solidFill>
                  <a:schemeClr val="bg1">
                    <a:lumMod val="95000"/>
                  </a:schemeClr>
                </a:solidFill>
              </a:rPr>
              <a:t>acquisire informazioni sensibili (nome utente, password, dettagli della carta di credito) fingendosi entità o persone affidabili. Viene attuata per lo più via e-mail, spacciandosi, per esempio, per una banca o un’agenzia.</a:t>
            </a:r>
          </a:p>
          <a:p>
            <a:pPr algn="just"/>
            <a:endParaRPr lang="it-IT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just">
              <a:buFontTx/>
              <a:buChar char="-"/>
            </a:pPr>
            <a:r>
              <a:rPr lang="it-IT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DIFFUSIONE ILLECITA </a:t>
            </a:r>
            <a:r>
              <a:rPr lang="it-IT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lang="it-IT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IMMAGINI/ PRIVACY</a:t>
            </a:r>
          </a:p>
          <a:p>
            <a:pPr algn="just"/>
            <a:endParaRPr lang="it-IT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it-IT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-SEXTORTION</a:t>
            </a:r>
            <a:r>
              <a:rPr lang="it-IT" b="1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</a:rPr>
              <a:t> </a:t>
            </a:r>
            <a:r>
              <a:rPr lang="it-IT" sz="1600" dirty="0" smtClean="0">
                <a:solidFill>
                  <a:schemeClr val="bg1">
                    <a:lumMod val="95000"/>
                  </a:schemeClr>
                </a:solidFill>
              </a:rPr>
              <a:t>si ha quando si utilizzano informazioni, foto o video compromettenti minacciando di pubblicarle o comunicarle al fine di ottenere favori sessuali o semplicemente denaro. Si tratta di una vera e propria sesso-estorsione.</a:t>
            </a:r>
          </a:p>
          <a:p>
            <a:pPr algn="just"/>
            <a:endParaRPr lang="it-IT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it-IT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-SEXTING: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</a:rPr>
              <a:t> </a:t>
            </a:r>
            <a:r>
              <a:rPr lang="it-IT" sz="1600" dirty="0" smtClean="0">
                <a:solidFill>
                  <a:schemeClr val="bg1">
                    <a:lumMod val="95000"/>
                  </a:schemeClr>
                </a:solidFill>
              </a:rPr>
              <a:t>consiste nell’invio di messaggi, foto, video a sfondo sessuale in chat o in un social network in cambio di </a:t>
            </a:r>
            <a:r>
              <a:rPr lang="it-IT" sz="1600" dirty="0" err="1" smtClean="0">
                <a:solidFill>
                  <a:schemeClr val="bg1">
                    <a:lumMod val="95000"/>
                  </a:schemeClr>
                </a:solidFill>
              </a:rPr>
              <a:t>denaroo</a:t>
            </a:r>
            <a:r>
              <a:rPr lang="it-IT" sz="1600" dirty="0" smtClean="0">
                <a:solidFill>
                  <a:schemeClr val="bg1">
                    <a:lumMod val="95000"/>
                  </a:schemeClr>
                </a:solidFill>
              </a:rPr>
              <a:t> altri regali.</a:t>
            </a:r>
          </a:p>
          <a:p>
            <a:pPr algn="just"/>
            <a:endParaRPr lang="it-IT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it-IT" b="1" dirty="0" smtClean="0">
                <a:solidFill>
                  <a:schemeClr val="bg1">
                    <a:lumMod val="95000"/>
                  </a:schemeClr>
                </a:solidFill>
              </a:rPr>
              <a:t>-GROOMING: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</a:rPr>
              <a:t> </a:t>
            </a:r>
            <a:r>
              <a:rPr lang="it-IT" sz="1600" dirty="0" smtClean="0">
                <a:solidFill>
                  <a:schemeClr val="bg1">
                    <a:lumMod val="95000"/>
                  </a:schemeClr>
                </a:solidFill>
              </a:rPr>
              <a:t>si tratta di una tecnica particolare messa in atto da adulti che, mediante lusinghe carpiscono</a:t>
            </a:r>
            <a:r>
              <a:rPr lang="it-IT" sz="1600" b="1" dirty="0" smtClean="0">
                <a:solidFill>
                  <a:schemeClr val="bg1">
                    <a:lumMod val="95000"/>
                  </a:schemeClr>
                </a:solidFill>
              </a:rPr>
              <a:t> la fiducia dei minori</a:t>
            </a:r>
            <a:r>
              <a:rPr lang="it-IT" sz="1600" dirty="0" smtClean="0">
                <a:solidFill>
                  <a:schemeClr val="bg1">
                    <a:lumMod val="95000"/>
                  </a:schemeClr>
                </a:solidFill>
              </a:rPr>
              <a:t> per mettere in atto REATI di sfruttamento sessuale o di violenza. Il termine “</a:t>
            </a:r>
            <a:r>
              <a:rPr lang="it-IT" sz="1600" dirty="0" err="1" smtClean="0">
                <a:solidFill>
                  <a:schemeClr val="bg1">
                    <a:lumMod val="95000"/>
                  </a:schemeClr>
                </a:solidFill>
              </a:rPr>
              <a:t>grooming</a:t>
            </a:r>
            <a:r>
              <a:rPr lang="it-IT" sz="1600" dirty="0" smtClean="0">
                <a:solidFill>
                  <a:schemeClr val="bg1">
                    <a:lumMod val="95000"/>
                  </a:schemeClr>
                </a:solidFill>
              </a:rPr>
              <a:t>” deriva dall’inglese </a:t>
            </a:r>
            <a:r>
              <a:rPr lang="it-IT" sz="1600" i="1" dirty="0" smtClean="0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it-IT" sz="1600" i="1" dirty="0" err="1" smtClean="0">
                <a:solidFill>
                  <a:schemeClr val="bg1">
                    <a:lumMod val="95000"/>
                  </a:schemeClr>
                </a:solidFill>
              </a:rPr>
              <a:t>to</a:t>
            </a:r>
            <a:r>
              <a:rPr lang="it-IT" sz="1600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1600" i="1" dirty="0" err="1" smtClean="0">
                <a:solidFill>
                  <a:schemeClr val="bg1">
                    <a:lumMod val="95000"/>
                  </a:schemeClr>
                </a:solidFill>
              </a:rPr>
              <a:t>groom</a:t>
            </a:r>
            <a:r>
              <a:rPr lang="it-IT" sz="1600" i="1" dirty="0" smtClean="0">
                <a:solidFill>
                  <a:schemeClr val="bg1">
                    <a:lumMod val="95000"/>
                  </a:schemeClr>
                </a:solidFill>
              </a:rPr>
              <a:t>” </a:t>
            </a:r>
            <a:r>
              <a:rPr lang="it-IT" sz="1600" dirty="0" smtClean="0">
                <a:solidFill>
                  <a:schemeClr val="bg1">
                    <a:lumMod val="95000"/>
                  </a:schemeClr>
                </a:solidFill>
              </a:rPr>
              <a:t>significa curare. = </a:t>
            </a:r>
            <a:r>
              <a:rPr lang="it-IT" sz="1600" b="1" dirty="0" smtClean="0">
                <a:solidFill>
                  <a:schemeClr val="bg1">
                    <a:lumMod val="95000"/>
                  </a:schemeClr>
                </a:solidFill>
              </a:rPr>
              <a:t>PEDOPORNOGRAFIA</a:t>
            </a:r>
          </a:p>
          <a:p>
            <a:pPr algn="just"/>
            <a:endParaRPr lang="it-IT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just">
              <a:buFontTx/>
              <a:buChar char="-"/>
            </a:pPr>
            <a:r>
              <a:rPr lang="it-IT" b="1" dirty="0" smtClean="0">
                <a:solidFill>
                  <a:schemeClr val="bg1">
                    <a:lumMod val="95000"/>
                  </a:schemeClr>
                </a:solidFill>
              </a:rPr>
              <a:t>CONTENUTI INAPPROPRIATI/GIOCHI ONLINE DIPENDENZA</a:t>
            </a:r>
          </a:p>
        </p:txBody>
      </p:sp>
      <p:pic>
        <p:nvPicPr>
          <p:cNvPr id="10" name="Immagine 9" descr="logo_ITIS_Divini.jpg"/>
          <p:cNvPicPr>
            <a:picLocks noChangeAspect="1"/>
          </p:cNvPicPr>
          <p:nvPr/>
        </p:nvPicPr>
        <p:blipFill>
          <a:blip r:embed="rId4"/>
          <a:srcRect t="30137" b="24658"/>
          <a:stretch>
            <a:fillRect/>
          </a:stretch>
        </p:blipFill>
        <p:spPr>
          <a:xfrm>
            <a:off x="1042035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79198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 descr="Citynet Srl | CORSO ROBOTICA ED AUTOMAZI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8132" name="AutoShape 4" descr="Divini Istituto Tecnico Tecnologico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8134" name="AutoShape 6" descr="Citynet Srl | CORSO ROBOTICA ED AUTOMAZI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57174" y="248334"/>
            <a:ext cx="949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noProof="1" smtClean="0">
                <a:solidFill>
                  <a:schemeClr val="bg1"/>
                </a:solidFill>
              </a:rPr>
              <a:t>Articolo di giornale del 10 febbraio 2022 da </a:t>
            </a:r>
            <a:r>
              <a:rPr lang="en-US" sz="2800" i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Resto del Carlino</a:t>
            </a:r>
            <a:endParaRPr lang="en-US" sz="2800" i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40" name="AutoShape 12" descr="Newspaper Newspap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" name="Immagine 19" descr="pngeg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758" y="180975"/>
            <a:ext cx="4266667" cy="2698558"/>
          </a:xfrm>
          <a:prstGeom prst="rect">
            <a:avLst/>
          </a:prstGeom>
        </p:spPr>
      </p:pic>
      <p:pic>
        <p:nvPicPr>
          <p:cNvPr id="12" name="Immagine 11" descr="CCI_000451.jpg"/>
          <p:cNvPicPr>
            <a:picLocks noChangeAspect="1"/>
          </p:cNvPicPr>
          <p:nvPr/>
        </p:nvPicPr>
        <p:blipFill>
          <a:blip r:embed="rId4"/>
          <a:srcRect l="76007" t="8472"/>
          <a:stretch>
            <a:fillRect/>
          </a:stretch>
        </p:blipFill>
        <p:spPr>
          <a:xfrm rot="5400000">
            <a:off x="2987147" y="-1358372"/>
            <a:ext cx="1159931" cy="6276975"/>
          </a:xfrm>
          <a:prstGeom prst="rect">
            <a:avLst/>
          </a:prstGeom>
        </p:spPr>
      </p:pic>
      <p:sp>
        <p:nvSpPr>
          <p:cNvPr id="16" name="Freccia angolare in su 15"/>
          <p:cNvSpPr/>
          <p:nvPr/>
        </p:nvSpPr>
        <p:spPr>
          <a:xfrm rot="5400000">
            <a:off x="2705100" y="2324100"/>
            <a:ext cx="1085850" cy="1581150"/>
          </a:xfrm>
          <a:prstGeom prst="bentUpArrow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pic>
        <p:nvPicPr>
          <p:cNvPr id="17" name="Immagine 16" descr="CCI_000452.jpg"/>
          <p:cNvPicPr>
            <a:picLocks noChangeAspect="1"/>
          </p:cNvPicPr>
          <p:nvPr/>
        </p:nvPicPr>
        <p:blipFill>
          <a:blip r:embed="rId5"/>
          <a:srcRect l="7443" t="21806" r="31283" b="23333"/>
          <a:stretch>
            <a:fillRect/>
          </a:stretch>
        </p:blipFill>
        <p:spPr>
          <a:xfrm rot="16200000">
            <a:off x="5138738" y="1662108"/>
            <a:ext cx="4029077" cy="582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933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293275-5D34-43AB-891F-D5BCED72D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MONITORAGGIO 2020-21 ITTS DIVINI  – PIATTAFORMA  ELISA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988C60-F053-401A-BD16-8A23AFE7A8E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9775" y="1008063"/>
            <a:ext cx="10144125" cy="252412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/>
              <a:t>La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Piattaforma ELISA</a:t>
            </a:r>
            <a:r>
              <a:rPr lang="it-IT" dirty="0" smtClean="0"/>
              <a:t>, istituita dal MIUR in seguito all’entrata in vigore della Legge n. 71 del 29 maggio 2017 e all’emanazione delle Linee di orientamento per la prevenzione e il contrasto del </a:t>
            </a:r>
            <a:r>
              <a:rPr lang="it-IT" dirty="0" err="1" smtClean="0"/>
              <a:t>cyberbullismo</a:t>
            </a:r>
            <a:r>
              <a:rPr lang="it-IT" dirty="0" smtClean="0"/>
              <a:t>, in collaborazione con il Dipartimento di Formazione, Lingue, Intercultura, Letterature e Psicologia (FORLILPSI) dell’Università di Firenze, si propone di dotare le scuole e gli insegnanti degli strumenti per intervenire efficacemente sul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del bullismo e del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cyberbullismo</a:t>
            </a:r>
            <a:r>
              <a:rPr lang="it-IT" dirty="0" smtClean="0"/>
              <a:t>. Per poter rispondere a tale obiettivo sono state predisposte due azioni specifiche: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Formazione E-Learning e il Monitoraggio</a:t>
            </a:r>
            <a:r>
              <a:rPr lang="it-IT" dirty="0" smtClean="0"/>
              <a:t>.</a:t>
            </a:r>
          </a:p>
          <a:p>
            <a:pPr marL="0" indent="0" algn="just">
              <a:buNone/>
            </a:pPr>
            <a:r>
              <a:rPr lang="it-IT" dirty="0" smtClean="0"/>
              <a:t>Un campione di </a:t>
            </a:r>
            <a:r>
              <a:rPr lang="it-IT" b="1" dirty="0" smtClean="0"/>
              <a:t>183</a:t>
            </a:r>
            <a:r>
              <a:rPr lang="it-IT" dirty="0" smtClean="0"/>
              <a:t> alunni su 612 (30%) di età compresa tra i 14 e i 20 anni tra cui 161 maschi e 22 femmine.</a:t>
            </a:r>
          </a:p>
          <a:p>
            <a:pPr marL="0" indent="0" algn="just">
              <a:buNone/>
            </a:pPr>
            <a:endParaRPr lang="it-IT" dirty="0" smtClean="0"/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720371-38D5-4950-B57F-5F0F0D621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Immagine 7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2035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asellaDiTesto 8"/>
          <p:cNvSpPr txBox="1"/>
          <p:nvPr/>
        </p:nvSpPr>
        <p:spPr>
          <a:xfrm>
            <a:off x="409575" y="3086100"/>
            <a:ext cx="58197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Complessivamente, il 18% degli studenti e studentesse ha dichiarato di essere stato vittima di bullismo da parte dei pari (15% in modo occasionale e 3% in modo sistematico), mentre il 21%, ha dichiarato di compiere prepotenze verso i pari (15% in modo occasionale e 6% in modo sistematico). Per quanto riguarda le prepotenze online, il 10% ha riportato di aver subito episodi di </a:t>
            </a:r>
            <a:r>
              <a:rPr lang="it-IT" dirty="0" err="1" smtClean="0"/>
              <a:t>cyberbullismo</a:t>
            </a:r>
            <a:r>
              <a:rPr lang="it-IT" dirty="0" smtClean="0"/>
              <a:t> (5% in modo occasionale e 5% in modo sistematico), mentre il 9% ha dichiarato di aver preso parte attivamente ad episodi di </a:t>
            </a:r>
            <a:r>
              <a:rPr lang="it-IT" dirty="0" err="1" smtClean="0"/>
              <a:t>cyberbullismo</a:t>
            </a:r>
            <a:r>
              <a:rPr lang="it-IT" dirty="0" smtClean="0"/>
              <a:t> (6% in modo occasionale e 3% in modo sistematico).</a:t>
            </a:r>
          </a:p>
        </p:txBody>
      </p:sp>
      <p:pic>
        <p:nvPicPr>
          <p:cNvPr id="10" name="Immagine 9" descr="Screenshot (336).png"/>
          <p:cNvPicPr>
            <a:picLocks noChangeAspect="1"/>
          </p:cNvPicPr>
          <p:nvPr/>
        </p:nvPicPr>
        <p:blipFill>
          <a:blip r:embed="rId4"/>
          <a:srcRect l="33906" t="53472" r="31875" b="25000"/>
          <a:stretch>
            <a:fillRect/>
          </a:stretch>
        </p:blipFill>
        <p:spPr>
          <a:xfrm>
            <a:off x="6476999" y="3095625"/>
            <a:ext cx="486727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698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293275-5D34-43AB-891F-D5BCED72D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MONITORAGGIO 2020-21 ITTS DIVINI - PIATTAFORMA ELISA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988C60-F053-401A-BD16-8A23AFE7A8E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9775" y="1008063"/>
            <a:ext cx="10144125" cy="252412"/>
          </a:xfrm>
        </p:spPr>
        <p:txBody>
          <a:bodyPr/>
          <a:lstStyle/>
          <a:p>
            <a:pPr marL="0" indent="0" algn="just">
              <a:buNone/>
            </a:pPr>
            <a:endParaRPr lang="it-IT" dirty="0" smtClean="0"/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720371-38D5-4950-B57F-5F0F0D621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Immagine 7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2035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CasellaDiTesto 10"/>
          <p:cNvSpPr txBox="1"/>
          <p:nvPr/>
        </p:nvSpPr>
        <p:spPr>
          <a:xfrm>
            <a:off x="476250" y="101917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FENOMENI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BULLISMO 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magine 12" descr="Screenshot (337).png"/>
          <p:cNvPicPr>
            <a:picLocks noChangeAspect="1"/>
          </p:cNvPicPr>
          <p:nvPr/>
        </p:nvPicPr>
        <p:blipFill>
          <a:blip r:embed="rId4"/>
          <a:srcRect l="32031" t="12917" r="31926" b="61944"/>
          <a:stretch>
            <a:fillRect/>
          </a:stretch>
        </p:blipFill>
        <p:spPr>
          <a:xfrm>
            <a:off x="285750" y="1514475"/>
            <a:ext cx="5905500" cy="378142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6343649" y="1038225"/>
            <a:ext cx="414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FENOMENI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CYBERBULLISMO 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magine 14" descr="Screenshot (338).png"/>
          <p:cNvPicPr>
            <a:picLocks noChangeAspect="1"/>
          </p:cNvPicPr>
          <p:nvPr/>
        </p:nvPicPr>
        <p:blipFill>
          <a:blip r:embed="rId5"/>
          <a:srcRect l="33672" t="22917" r="31406" b="55000"/>
          <a:stretch>
            <a:fillRect/>
          </a:stretch>
        </p:blipFill>
        <p:spPr>
          <a:xfrm>
            <a:off x="6419850" y="1809750"/>
            <a:ext cx="55626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698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293275-5D34-43AB-891F-D5BCED72D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MONITORAGGIO 2020-21 ITTS DIVINI - PIATTAFORMA ELISA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720371-38D5-4950-B57F-5F0F0D621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Immagine 7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2035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ttangolo 11"/>
          <p:cNvSpPr/>
          <p:nvPr/>
        </p:nvSpPr>
        <p:spPr>
          <a:xfrm>
            <a:off x="468248" y="1186934"/>
            <a:ext cx="5486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BULLISMO/CYBERBULLISMO BASATO SUL PREGIUDIZIO 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magine 15" descr="Screenshot (340).png"/>
          <p:cNvPicPr>
            <a:picLocks noChangeAspect="1"/>
          </p:cNvPicPr>
          <p:nvPr/>
        </p:nvPicPr>
        <p:blipFill>
          <a:blip r:embed="rId4"/>
          <a:srcRect l="33750" t="16111" r="31484" b="61945"/>
          <a:stretch>
            <a:fillRect/>
          </a:stretch>
        </p:blipFill>
        <p:spPr>
          <a:xfrm>
            <a:off x="447675" y="1638300"/>
            <a:ext cx="5457825" cy="386715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8259698" y="1091684"/>
            <a:ext cx="2038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 SCOLASTICO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067425" y="1485900"/>
            <a:ext cx="58959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Il 73% degli studenti e delle studentesse dell’Istituto Scolastico ha dichiarato che, nella sua scuola, adulti, studenti e studentesse sono sensibili al fenomeno del bullismo e </a:t>
            </a:r>
            <a:r>
              <a:rPr lang="it-IT" dirty="0" err="1" smtClean="0"/>
              <a:t>cyberbullismo</a:t>
            </a:r>
            <a:r>
              <a:rPr lang="it-IT" dirty="0" smtClean="0"/>
              <a:t>; il 72% ha riportato di avere abbastanza chiare le regole e le conseguenze cui va incontro chi commette atti di bullismo e l’ 82% ha dichiarato che la sua scuola è un luogo sicuro per gli studenti e le studentesse. </a:t>
            </a:r>
            <a:endParaRPr lang="it-IT" dirty="0"/>
          </a:p>
        </p:txBody>
      </p:sp>
      <p:pic>
        <p:nvPicPr>
          <p:cNvPr id="21" name="Immagine 20" descr="Screenshot (341).png"/>
          <p:cNvPicPr>
            <a:picLocks noChangeAspect="1"/>
          </p:cNvPicPr>
          <p:nvPr/>
        </p:nvPicPr>
        <p:blipFill>
          <a:blip r:embed="rId5"/>
          <a:srcRect l="31719" t="22361" r="31094" b="55556"/>
          <a:stretch>
            <a:fillRect/>
          </a:stretch>
        </p:blipFill>
        <p:spPr>
          <a:xfrm>
            <a:off x="6524624" y="3467099"/>
            <a:ext cx="5029201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698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xmlns="" id="{719DF40F-7D18-4AEB-B04C-9870555D2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1" name="Immagine 20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2035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D2DDABB1-5E6B-4365-AD9E-DDCE7E972742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394285" y="4371975"/>
            <a:ext cx="4793714" cy="1595683"/>
          </a:xfrm>
        </p:spPr>
        <p:txBody>
          <a:bodyPr/>
          <a:lstStyle/>
          <a:p>
            <a:pPr algn="ctr"/>
            <a:r>
              <a:rPr lang="en-US" dirty="0" smtClean="0"/>
              <a:t>E  </a:t>
            </a:r>
            <a:r>
              <a:rPr lang="en-US" dirty="0" err="1" smtClean="0"/>
              <a:t>adesso</a:t>
            </a:r>
            <a:r>
              <a:rPr lang="en-US" dirty="0" smtClean="0"/>
              <a:t>…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diamo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VIA  ALLE DOMANDE</a:t>
            </a:r>
            <a:br>
              <a:rPr lang="en-US" dirty="0" smtClean="0"/>
            </a:br>
            <a:r>
              <a:rPr lang="en-US" dirty="0" smtClean="0"/>
              <a:t>al </a:t>
            </a:r>
            <a:r>
              <a:rPr lang="en-US" dirty="0" err="1" smtClean="0"/>
              <a:t>capitano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carabinieri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7762" name="Picture 2" descr="Lo psicologo sistemico ovvero: l&amp;#39;arte di fare domande"/>
          <p:cNvPicPr>
            <a:picLocks noChangeAspect="1" noChangeArrowheads="1"/>
          </p:cNvPicPr>
          <p:nvPr/>
        </p:nvPicPr>
        <p:blipFill>
          <a:blip r:embed="rId4"/>
          <a:srcRect l="21497"/>
          <a:stretch>
            <a:fillRect/>
          </a:stretch>
        </p:blipFill>
        <p:spPr bwMode="auto">
          <a:xfrm>
            <a:off x="6772275" y="758825"/>
            <a:ext cx="4927600" cy="5060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pngwing.co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00" y="4124326"/>
            <a:ext cx="3562508" cy="23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3318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2DDABB1-5E6B-4365-AD9E-DDCE7E972742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410325" y="2117309"/>
            <a:ext cx="5454699" cy="2078699"/>
          </a:xfrm>
        </p:spPr>
        <p:txBody>
          <a:bodyPr/>
          <a:lstStyle/>
          <a:p>
            <a:pPr algn="ctr"/>
            <a:r>
              <a:rPr lang="en-US" dirty="0" smtClean="0"/>
              <a:t>GRAZIE </a:t>
            </a:r>
            <a:br>
              <a:rPr lang="en-US" dirty="0" smtClean="0"/>
            </a:br>
            <a:r>
              <a:rPr lang="en-US" dirty="0" smtClean="0"/>
              <a:t>PER L’ATTENZIONE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xmlns="" id="{719DF40F-7D18-4AEB-B04C-9870555D2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21" name="Immagine 20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2035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xmlns="" id="{D2DDABB1-5E6B-4365-AD9E-DDCE7E972742}"/>
              </a:ext>
            </a:extLst>
          </p:cNvPr>
          <p:cNvSpPr txBox="1">
            <a:spLocks/>
          </p:cNvSpPr>
          <p:nvPr/>
        </p:nvSpPr>
        <p:spPr bwMode="ltGray">
          <a:xfrm>
            <a:off x="238125" y="4174709"/>
            <a:ext cx="5454699" cy="20786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-15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Ringraziamo</a:t>
            </a:r>
            <a:r>
              <a:rPr kumimoji="0" lang="en-US" sz="4800" b="1" i="0" u="none" strike="noStrike" kern="1200" cap="all" spc="-15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cap="all" spc="-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Il </a:t>
            </a:r>
            <a:r>
              <a:rPr lang="en-US" sz="4800" b="1" cap="all" spc="-150" baseline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capitano</a:t>
            </a:r>
            <a:r>
              <a:rPr lang="en-US" sz="4800" b="1" cap="all" spc="-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cap="all" spc="-150" baseline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maggi</a:t>
            </a:r>
            <a:r>
              <a:rPr lang="en-US" sz="4800" b="1" cap="all" spc="-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4800" b="1" cap="all" spc="-150" baseline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l’arma</a:t>
            </a:r>
            <a:r>
              <a:rPr lang="en-US" sz="4800" b="1" cap="all" spc="-15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-15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Dei</a:t>
            </a:r>
            <a:r>
              <a:rPr kumimoji="0" lang="en-US" sz="4800" b="1" i="0" u="none" strike="noStrike" kern="1200" cap="all" spc="-15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all" spc="-15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carabinieri</a:t>
            </a:r>
            <a:endParaRPr kumimoji="0" lang="en-US" sz="4800" b="1" i="0" u="none" strike="noStrike" kern="1200" cap="all" spc="-15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cap="all" spc="-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 </a:t>
            </a:r>
          </a:p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-15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L’impegno</a:t>
            </a:r>
            <a:r>
              <a:rPr kumimoji="0" lang="en-US" sz="4800" b="1" i="0" u="none" strike="noStrike" kern="1200" cap="all" spc="-15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 </a:t>
            </a:r>
            <a:r>
              <a:rPr kumimoji="0" lang="en-US" sz="4800" b="1" i="0" u="none" strike="noStrike" kern="1200" cap="all" spc="-15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il</a:t>
            </a:r>
            <a:r>
              <a:rPr kumimoji="0" lang="en-US" sz="4800" b="1" i="0" u="none" strike="noStrike" kern="1200" cap="all" spc="-15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all" spc="-15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servizio</a:t>
            </a:r>
            <a:r>
              <a:rPr kumimoji="0" lang="en-US" sz="4800" b="1" i="0" u="none" strike="noStrike" kern="1200" cap="all" spc="-15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all" spc="-15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svolto</a:t>
            </a:r>
            <a:r>
              <a:rPr kumimoji="0" lang="en-US" sz="4800" b="1" i="0" u="none" strike="noStrike" kern="1200" cap="all" spc="-15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verso la </a:t>
            </a:r>
            <a:r>
              <a:rPr kumimoji="0" lang="en-US" sz="4800" b="1" i="0" u="none" strike="noStrike" kern="1200" cap="all" spc="-15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comunita</a:t>
            </a:r>
            <a:r>
              <a:rPr kumimoji="0" lang="en-US" sz="4800" b="1" i="0" u="none" strike="noStrike" kern="1200" cap="all" spc="-15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</a:t>
            </a:r>
            <a:endParaRPr kumimoji="0" lang="en-US" sz="4800" b="1" i="0" u="none" strike="noStrike" kern="1200" cap="all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Immagine 22" descr="pngwing.co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25" y="4267201"/>
            <a:ext cx="3562508" cy="23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3318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85775" y="278937"/>
            <a:ext cx="2971800" cy="720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BULLISMO</a:t>
            </a:r>
            <a:endParaRPr lang="en-US" dirty="0">
              <a:solidFill>
                <a:schemeClr val="accent3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8E41F722-BA6E-4DCA-864E-876ECDFB533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635241" y="3708115"/>
            <a:ext cx="4087450" cy="1415429"/>
          </a:xfrm>
        </p:spPr>
        <p:txBody>
          <a:bodyPr/>
          <a:lstStyle/>
          <a:p>
            <a:r>
              <a:rPr lang="en-US" noProof="1" smtClean="0"/>
              <a:t>.</a:t>
            </a:r>
            <a:endParaRPr lang="en-US" noProof="1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Immagine 7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ttangolo 8"/>
          <p:cNvSpPr/>
          <p:nvPr/>
        </p:nvSpPr>
        <p:spPr>
          <a:xfrm>
            <a:off x="323850" y="1432263"/>
            <a:ext cx="569595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/>
              <a:t>Il termine BULLISMO deriva dalla traslitterazione della parola inglese «</a:t>
            </a:r>
            <a:r>
              <a:rPr lang="it-IT" sz="2400" dirty="0" err="1" smtClean="0"/>
              <a:t>bullying</a:t>
            </a:r>
            <a:r>
              <a:rPr lang="it-IT" sz="2400" dirty="0" smtClean="0"/>
              <a:t>» (dal verbo </a:t>
            </a:r>
            <a:r>
              <a:rPr lang="it-IT" sz="2400" dirty="0" err="1" smtClean="0"/>
              <a:t>to</a:t>
            </a:r>
            <a:r>
              <a:rPr lang="it-IT" sz="2400" dirty="0" smtClean="0"/>
              <a:t> </a:t>
            </a:r>
            <a:r>
              <a:rPr lang="it-IT" sz="2400" dirty="0" err="1" smtClean="0"/>
              <a:t>bull</a:t>
            </a:r>
            <a:r>
              <a:rPr lang="it-IT" sz="2400" dirty="0" smtClean="0"/>
              <a:t>) che significa «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usare prepotenza, intimidire, intimorire</a:t>
            </a:r>
            <a:r>
              <a:rPr lang="it-IT" sz="2400" dirty="0" smtClean="0"/>
              <a:t>». </a:t>
            </a:r>
            <a:endParaRPr lang="it-IT" sz="2400" dirty="0" err="1" smtClean="0"/>
          </a:p>
          <a:p>
            <a:pPr algn="just"/>
            <a:endParaRPr lang="it-IT" sz="2400" dirty="0" err="1" smtClean="0"/>
          </a:p>
          <a:p>
            <a:pPr algn="just"/>
            <a:r>
              <a:rPr lang="it-IT" sz="2400" dirty="0" smtClean="0"/>
              <a:t>E’ una forma di comportamento sociale violento e intenzionale, sia di natura fisica che psicologica, ripetuto nel corso del tempo e attuato nei confronti di persone considerate bersagli deboli e incapaci di difendersi.</a:t>
            </a:r>
            <a:endParaRPr lang="it-IT" sz="2400" dirty="0"/>
          </a:p>
        </p:txBody>
      </p:sp>
      <p:pic>
        <p:nvPicPr>
          <p:cNvPr id="46082" name="Picture 2" descr="BULLISMO A SCUOLA: COME INTERVENIRE PRATICAMENTE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190626"/>
            <a:ext cx="5267325" cy="4286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22728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85775" y="278937"/>
            <a:ext cx="2971800" cy="720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BULLISMO</a:t>
            </a:r>
            <a:endParaRPr lang="en-US" dirty="0">
              <a:solidFill>
                <a:schemeClr val="accent3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Immagine 7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ttangolo 9"/>
          <p:cNvSpPr/>
          <p:nvPr/>
        </p:nvSpPr>
        <p:spPr>
          <a:xfrm>
            <a:off x="852544" y="1139309"/>
            <a:ext cx="4109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Relazione di tipo asimmetrico cronicizzata</a:t>
            </a:r>
            <a:endParaRPr lang="it-IT" dirty="0"/>
          </a:p>
        </p:txBody>
      </p:sp>
      <p:cxnSp>
        <p:nvCxnSpPr>
          <p:cNvPr id="12" name="Connettore 2 11"/>
          <p:cNvCxnSpPr/>
          <p:nvPr/>
        </p:nvCxnSpPr>
        <p:spPr>
          <a:xfrm flipH="1">
            <a:off x="2647950" y="1428750"/>
            <a:ext cx="4953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4038600" y="1447800"/>
            <a:ext cx="609600" cy="438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arrotondato 14"/>
          <p:cNvSpPr/>
          <p:nvPr/>
        </p:nvSpPr>
        <p:spPr>
          <a:xfrm>
            <a:off x="1066800" y="1924050"/>
            <a:ext cx="2466975" cy="904875"/>
          </a:xfrm>
          <a:prstGeom prst="round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disuguaglianza di forza e potere (fisico o psicologico)</a:t>
            </a:r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3676650" y="1952625"/>
            <a:ext cx="2466975" cy="904875"/>
          </a:xfrm>
          <a:prstGeom prst="round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molteplici azioni prolungate e ripetute nel tempo</a:t>
            </a:r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742950" y="3505885"/>
            <a:ext cx="49815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spc="-150" dirty="0" smtClean="0">
                <a:solidFill>
                  <a:schemeClr val="accent3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TIPI </a:t>
            </a:r>
            <a:r>
              <a:rPr lang="it-IT" sz="2800" b="1" spc="-150" dirty="0" err="1" smtClean="0">
                <a:solidFill>
                  <a:schemeClr val="accent3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DI</a:t>
            </a:r>
            <a:r>
              <a:rPr lang="it-IT" sz="2800" b="1" spc="-150" dirty="0" smtClean="0">
                <a:solidFill>
                  <a:schemeClr val="accent3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BULLISMO </a:t>
            </a:r>
          </a:p>
          <a:p>
            <a:endParaRPr lang="it-IT" sz="2800" b="1" spc="-150" dirty="0" smtClean="0">
              <a:solidFill>
                <a:schemeClr val="accent3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it-IT" sz="2800" b="1" spc="-150" dirty="0" err="1" smtClean="0">
                <a:solidFill>
                  <a:schemeClr val="accent3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•BULLISMO</a:t>
            </a:r>
            <a:r>
              <a:rPr lang="it-IT" sz="2800" b="1" spc="-150" dirty="0" smtClean="0">
                <a:solidFill>
                  <a:schemeClr val="accent3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DIRETTO </a:t>
            </a:r>
          </a:p>
          <a:p>
            <a:r>
              <a:rPr lang="it-IT" sz="2800" b="1" spc="-150" dirty="0" err="1" smtClean="0">
                <a:solidFill>
                  <a:schemeClr val="accent3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•BULLISMO</a:t>
            </a:r>
            <a:r>
              <a:rPr lang="it-IT" sz="2800" b="1" spc="-150" dirty="0" smtClean="0">
                <a:solidFill>
                  <a:schemeClr val="accent3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INDIRETTO </a:t>
            </a:r>
          </a:p>
          <a:p>
            <a:r>
              <a:rPr lang="it-IT" sz="2800" b="1" spc="-150" dirty="0" err="1" smtClean="0">
                <a:solidFill>
                  <a:schemeClr val="accent3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•BULLISMO</a:t>
            </a:r>
            <a:r>
              <a:rPr lang="it-IT" sz="2800" b="1" spc="-150" dirty="0" smtClean="0">
                <a:solidFill>
                  <a:schemeClr val="accent3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DISCRIMINATORIO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9076" y="1562099"/>
            <a:ext cx="3436938" cy="338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2272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85775" y="278937"/>
            <a:ext cx="5505450" cy="720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BULLISMO DIRETTO</a:t>
            </a:r>
            <a:endParaRPr lang="en-US" dirty="0">
              <a:solidFill>
                <a:schemeClr val="accent3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Immagine 7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ttangolo 5"/>
          <p:cNvSpPr/>
          <p:nvPr/>
        </p:nvSpPr>
        <p:spPr>
          <a:xfrm>
            <a:off x="657225" y="1295311"/>
            <a:ext cx="53054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caratterizzato da una </a:t>
            </a:r>
            <a:r>
              <a:rPr lang="it-IT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relazione diretta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 vittima e bullo che può essere: </a:t>
            </a:r>
          </a:p>
          <a:p>
            <a:endParaRPr lang="it-IT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tipo fisico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colpi, calci pugni, sottrazione oggetti, molestie sessuali </a:t>
            </a:r>
          </a:p>
          <a:p>
            <a:endParaRPr lang="it-IT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tipo verbale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minacce, offese, ingiurie.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7225" y="3713163"/>
            <a:ext cx="3716338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AutoShape 2" descr="Bullismo e cyberbullismo, responsabilità penali anche per docenti e  dirigenti che non denunciano. Cosa fare - Orizzonte Scuola Notiz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2948" name="Picture 4" descr="https://www.orizzontescuola.it/wp-content/uploads/2020/02/shutterstock_12067604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4" y="971550"/>
            <a:ext cx="3203575" cy="2600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2272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895350" y="269412"/>
            <a:ext cx="5610224" cy="720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BULLISMO INDIRETTO</a:t>
            </a:r>
            <a:endParaRPr lang="en-US" dirty="0">
              <a:solidFill>
                <a:schemeClr val="accent3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Immagine 7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ttangolo 15"/>
          <p:cNvSpPr/>
          <p:nvPr/>
        </p:nvSpPr>
        <p:spPr>
          <a:xfrm>
            <a:off x="752475" y="1419136"/>
            <a:ext cx="51911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 visibile di quello diretto. </a:t>
            </a:r>
          </a:p>
          <a:p>
            <a:pPr algn="just"/>
            <a:endParaRPr lang="it-IT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tende a danneggiare la vittima e le sue relazioni con le altre persone,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escludendola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isolandol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per mezzo soprattutto del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bullismo psicologico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quindi con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pettegolezzi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calunnie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sul suo conto.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7587" y="1706563"/>
            <a:ext cx="4090987" cy="30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2272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04799" y="288462"/>
            <a:ext cx="7400925" cy="720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BULLISMO DISCRIMINATO</a:t>
            </a:r>
            <a:r>
              <a:rPr lang="en-US" dirty="0" smtClean="0">
                <a:solidFill>
                  <a:schemeClr val="accent6"/>
                </a:solidFill>
              </a:rPr>
              <a:t>R</a:t>
            </a:r>
            <a:r>
              <a:rPr lang="en-US" dirty="0" smtClean="0"/>
              <a:t>IO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Immagine 7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ttangolo 5"/>
          <p:cNvSpPr/>
          <p:nvPr/>
        </p:nvSpPr>
        <p:spPr>
          <a:xfrm>
            <a:off x="476250" y="1462385"/>
            <a:ext cx="109156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err="1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•BULLISMO</a:t>
            </a:r>
            <a:r>
              <a:rPr lang="it-IT" sz="3200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 OMOTRANSFOBICO </a:t>
            </a:r>
          </a:p>
          <a:p>
            <a:r>
              <a:rPr lang="it-IT" sz="2400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(contro omosessualità e transessualità)</a:t>
            </a:r>
            <a:r>
              <a:rPr lang="it-IT" sz="3200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it-IT" sz="3200" dirty="0" err="1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•BULLISMO</a:t>
            </a:r>
            <a:r>
              <a:rPr lang="it-IT" sz="3200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 RAZZISTA </a:t>
            </a:r>
          </a:p>
          <a:p>
            <a:r>
              <a:rPr lang="it-IT" sz="3200" dirty="0" err="1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•BULLISMO</a:t>
            </a:r>
            <a:r>
              <a:rPr lang="it-IT" sz="3200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 CONTRO DISABILI </a:t>
            </a:r>
          </a:p>
          <a:p>
            <a:r>
              <a:rPr lang="it-IT" sz="3200" dirty="0" err="1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•BULLISMO</a:t>
            </a:r>
            <a:r>
              <a:rPr lang="it-IT" sz="3200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 SESSISTA </a:t>
            </a:r>
          </a:p>
          <a:p>
            <a:r>
              <a:rPr lang="it-IT" sz="3200" dirty="0" err="1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•CYBERBULLISMO</a:t>
            </a:r>
            <a:endParaRPr lang="it-IT" sz="3200" dirty="0">
              <a:solidFill>
                <a:schemeClr val="accent3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93063" y="1735137"/>
            <a:ext cx="3198812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2272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04801" y="259887"/>
            <a:ext cx="6400800" cy="720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I PROTAGONISTI DEL BULLISMO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Immagine 7" descr="logo_ITIS_Divini.jpg"/>
          <p:cNvPicPr>
            <a:picLocks noChangeAspect="1"/>
          </p:cNvPicPr>
          <p:nvPr/>
        </p:nvPicPr>
        <p:blipFill>
          <a:blip r:embed="rId3"/>
          <a:srcRect t="30137" b="24658"/>
          <a:stretch>
            <a:fillRect/>
          </a:stretch>
        </p:blipFill>
        <p:spPr>
          <a:xfrm>
            <a:off x="10477500" y="6372225"/>
            <a:ext cx="1181100" cy="31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ttangolo 5"/>
          <p:cNvSpPr/>
          <p:nvPr/>
        </p:nvSpPr>
        <p:spPr>
          <a:xfrm>
            <a:off x="590549" y="1395710"/>
            <a:ext cx="86772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Bullo</a:t>
            </a:r>
            <a:r>
              <a:rPr lang="it-IT" sz="2800" b="1" dirty="0" smtClean="0"/>
              <a:t>: colui che fa prepotenze al compagno/ai compagni</a:t>
            </a:r>
          </a:p>
          <a:p>
            <a:r>
              <a:rPr lang="it-IT" sz="2800" b="1" dirty="0" smtClean="0"/>
              <a:t> </a:t>
            </a:r>
          </a:p>
          <a:p>
            <a:r>
              <a:rPr lang="it-IT" sz="2800" b="1" dirty="0" smtClean="0">
                <a:solidFill>
                  <a:srgbClr val="FF0000"/>
                </a:solidFill>
              </a:rPr>
              <a:t>Vittima</a:t>
            </a:r>
            <a:r>
              <a:rPr lang="it-IT" sz="2800" b="1" dirty="0" smtClean="0"/>
              <a:t>: colui che subisce le prepotenze</a:t>
            </a:r>
          </a:p>
          <a:p>
            <a:endParaRPr lang="it-IT" sz="2800" b="1" dirty="0" smtClean="0"/>
          </a:p>
          <a:p>
            <a:r>
              <a:rPr lang="it-IT" sz="2800" b="1" dirty="0" smtClean="0">
                <a:solidFill>
                  <a:srgbClr val="FF0000"/>
                </a:solidFill>
              </a:rPr>
              <a:t>Aiutanti del bullo</a:t>
            </a:r>
            <a:r>
              <a:rPr lang="it-IT" sz="2800" b="1" dirty="0" smtClean="0"/>
              <a:t>: compagni che sostengono il bullo</a:t>
            </a:r>
          </a:p>
          <a:p>
            <a:r>
              <a:rPr lang="it-IT" sz="2800" b="1" dirty="0" smtClean="0"/>
              <a:t> </a:t>
            </a:r>
          </a:p>
          <a:p>
            <a:r>
              <a:rPr lang="it-IT" sz="2800" b="1" dirty="0" smtClean="0">
                <a:solidFill>
                  <a:srgbClr val="FF0000"/>
                </a:solidFill>
              </a:rPr>
              <a:t>Spettator</a:t>
            </a:r>
            <a:r>
              <a:rPr lang="it-IT" sz="2800" b="1" dirty="0" smtClean="0"/>
              <a:t>e: colui che alimenta l’azione del bullo attraverso risate o attenzioni (in modo passivo).</a:t>
            </a:r>
            <a:endParaRPr lang="it-IT" sz="2800" b="1" dirty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/>
          <a:srcRect l="17120" r="4844"/>
          <a:stretch>
            <a:fillRect/>
          </a:stretch>
        </p:blipFill>
        <p:spPr bwMode="auto">
          <a:xfrm>
            <a:off x="9705975" y="301625"/>
            <a:ext cx="186690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09013" y="2154238"/>
            <a:ext cx="23923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48750" y="3922713"/>
            <a:ext cx="2392363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2272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f66835393_win32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TF66835393_Blue spheres pitch deck_RVA_v5" id="{B31999E4-CF41-4147-9146-E7AA12BD45BB}" vid="{47A86861-C4F7-4F19-9461-7399990DDE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247F30-5811-40C0-99EC-CF53200590B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55E72E99-0076-433E-AD3A-575A11FAB7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392B02-48CE-4E37-9DE8-753DC8DEBC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tf66835393_win32</Template>
  <TotalTime>0</TotalTime>
  <Words>2079</Words>
  <Application>Microsoft Office PowerPoint</Application>
  <PresentationFormat>Personalizzato</PresentationFormat>
  <Paragraphs>315</Paragraphs>
  <Slides>34</Slides>
  <Notes>24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tf66835393_win32</vt:lpstr>
      <vt:lpstr>BULLISMO CYBERBULLISMO PERICOLI DEL WEB </vt:lpstr>
      <vt:lpstr>Diapositiva 2</vt:lpstr>
      <vt:lpstr>Diapositiva 3</vt:lpstr>
      <vt:lpstr>BULLISMO</vt:lpstr>
      <vt:lpstr>BULLISMO</vt:lpstr>
      <vt:lpstr>BULLISMO DIRETTO</vt:lpstr>
      <vt:lpstr>BULLISMO INDIRETTO</vt:lpstr>
      <vt:lpstr>BULLISMO DISCRIMINATORIO</vt:lpstr>
      <vt:lpstr>I PROTAGONISTI DEL BULLISMO</vt:lpstr>
      <vt:lpstr>IDENTIKIT DEL BULLO</vt:lpstr>
      <vt:lpstr>IDENTIKIT DELLA VITTIMA</vt:lpstr>
      <vt:lpstr>COSA FANNO GLI SPETTATORI ?</vt:lpstr>
      <vt:lpstr>MITI DA SFATARE SUL BULLISMO </vt:lpstr>
      <vt:lpstr>IL BRANCO</vt:lpstr>
      <vt:lpstr>Attenzione! Questo non è bullismo ma un vero e proprio reato: </vt:lpstr>
      <vt:lpstr>CYBERBULLISMO</vt:lpstr>
      <vt:lpstr>Diapositiva 17</vt:lpstr>
      <vt:lpstr>cyberbullismo</vt:lpstr>
      <vt:lpstr>CONSIGLI</vt:lpstr>
      <vt:lpstr>Diapositiva 20</vt:lpstr>
      <vt:lpstr>Differenze tra bullismo e cyberBULLISMO </vt:lpstr>
      <vt:lpstr>Diapositiva 22</vt:lpstr>
      <vt:lpstr>  Il postatore nero</vt:lpstr>
      <vt:lpstr>chatwoman</vt:lpstr>
      <vt:lpstr>L’INCREDIBILE URL</vt:lpstr>
      <vt:lpstr>L’UOMO TAGGO</vt:lpstr>
      <vt:lpstr>TEMPESTATA</vt:lpstr>
      <vt:lpstr>LA RAGAZZA VISIBILE</vt:lpstr>
      <vt:lpstr>I PRINCIPALI RISCHI DEL WEB</vt:lpstr>
      <vt:lpstr>MONITORAGGIO 2020-21 ITTS DIVINI  – PIATTAFORMA  ELISA </vt:lpstr>
      <vt:lpstr>MONITORAGGIO 2020-21 ITTS DIVINI - PIATTAFORMA ELISA </vt:lpstr>
      <vt:lpstr>MONITORAGGIO 2020-21 ITTS DIVINI - PIATTAFORMA ELISA </vt:lpstr>
      <vt:lpstr>E  adesso…  diamo il VIA  ALLE DOMANDE al capitano dei carabinieri </vt:lpstr>
      <vt:lpstr>GRAZIE  PER L’ATTENZIONE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2022-02-08T17:00:50Z</dcterms:created>
  <dcterms:modified xsi:type="dcterms:W3CDTF">2025-04-14T10:47:42Z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